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0" r:id="rId4"/>
    <p:sldId id="263" r:id="rId5"/>
    <p:sldId id="259" r:id="rId6"/>
    <p:sldId id="307" r:id="rId7"/>
    <p:sldId id="262" r:id="rId8"/>
    <p:sldId id="309" r:id="rId9"/>
    <p:sldId id="299" r:id="rId10"/>
    <p:sldId id="275" r:id="rId11"/>
    <p:sldId id="276" r:id="rId12"/>
    <p:sldId id="279" r:id="rId13"/>
    <p:sldId id="268" r:id="rId14"/>
    <p:sldId id="269" r:id="rId15"/>
    <p:sldId id="278" r:id="rId16"/>
    <p:sldId id="281" r:id="rId17"/>
    <p:sldId id="282" r:id="rId18"/>
    <p:sldId id="289" r:id="rId19"/>
    <p:sldId id="290" r:id="rId20"/>
    <p:sldId id="291" r:id="rId21"/>
    <p:sldId id="292" r:id="rId22"/>
    <p:sldId id="293" r:id="rId23"/>
    <p:sldId id="294" r:id="rId24"/>
    <p:sldId id="284" r:id="rId25"/>
    <p:sldId id="286" r:id="rId26"/>
    <p:sldId id="287" r:id="rId27"/>
    <p:sldId id="285" r:id="rId28"/>
    <p:sldId id="288" r:id="rId29"/>
    <p:sldId id="295" r:id="rId30"/>
    <p:sldId id="303" r:id="rId31"/>
    <p:sldId id="273" r:id="rId32"/>
    <p:sldId id="304" r:id="rId33"/>
    <p:sldId id="296" r:id="rId34"/>
    <p:sldId id="297" r:id="rId35"/>
  </p:sldIdLst>
  <p:sldSz cx="18288000" cy="10287000"/>
  <p:notesSz cx="6888163" cy="10021888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Helios Bold" panose="020B0600000101010101" charset="0"/>
      <p:regular r:id="rId43"/>
    </p:embeddedFont>
    <p:embeddedFont>
      <p:font typeface="Helios" panose="020B0600000101010101" charset="0"/>
      <p:regular r:id="rId44"/>
    </p:embeddedFont>
    <p:embeddedFont>
      <p:font typeface="Klein Bold" panose="020B0600000101010101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839CB7"/>
    <a:srgbClr val="2D3D50"/>
    <a:srgbClr val="95B3D7"/>
    <a:srgbClr val="B9CDE5"/>
    <a:srgbClr val="FFFFFF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659FFC55-B7C1-47BE-9394-DF3C0AA51473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371B4B8A-26FB-40D9-9F82-9616035BD1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1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612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75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4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38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31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아이디로 접속해서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해볼 수 있다고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7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8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27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40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77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19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4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B4B8A-26FB-40D9-9F82-9616035BD1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9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.svg"/><Relationship Id="rId5" Type="http://schemas.openxmlformats.org/officeDocument/2006/relationships/image" Target="../media/image26.e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.sv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64.emf"/><Relationship Id="rId4" Type="http://schemas.openxmlformats.org/officeDocument/2006/relationships/image" Target="../media/image2.svg"/><Relationship Id="rId9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67.emf"/><Relationship Id="rId4" Type="http://schemas.openxmlformats.org/officeDocument/2006/relationships/image" Target="../media/image2.svg"/><Relationship Id="rId9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7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70.emf"/><Relationship Id="rId4" Type="http://schemas.openxmlformats.org/officeDocument/2006/relationships/image" Target="../media/image2.sv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7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92.168.35.8:9060/Con/login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9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25837"/>
            <a:ext cx="4702622" cy="618185"/>
            <a:chOff x="0" y="0"/>
            <a:chExt cx="6270157" cy="8242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5282" cy="824246"/>
            </a:xfrm>
            <a:custGeom>
              <a:avLst/>
              <a:gdLst/>
              <a:ahLst/>
              <a:cxnLst/>
              <a:rect l="l" t="t" r="r" b="b"/>
              <a:pathLst>
                <a:path w="785282" h="824246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119714" y="125759"/>
              <a:ext cx="5150443" cy="667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Helios"/>
                </a:rPr>
                <a:t>CONNECT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781800" y="3695699"/>
            <a:ext cx="10896600" cy="6503965"/>
            <a:chOff x="-3149600" y="0"/>
            <a:chExt cx="14528800" cy="10388918"/>
          </a:xfrm>
        </p:grpSpPr>
        <p:sp>
          <p:nvSpPr>
            <p:cNvPr id="9" name="TextBox 9"/>
            <p:cNvSpPr txBox="1"/>
            <p:nvPr/>
          </p:nvSpPr>
          <p:spPr>
            <a:xfrm>
              <a:off x="-3149600" y="0"/>
              <a:ext cx="14528800" cy="24622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ko-KR" altLang="en-US" sz="11999" smtClean="0">
                  <a:solidFill>
                    <a:srgbClr val="2A2E3A"/>
                  </a:solidFill>
                  <a:latin typeface="Klein Bold"/>
                </a:rPr>
                <a:t>구매조달시스템</a:t>
              </a:r>
              <a:endParaRPr lang="en-US" sz="11999" dirty="0">
                <a:solidFill>
                  <a:srgbClr val="718BAB"/>
                </a:solidFill>
                <a:latin typeface="Klein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275444" y="5780001"/>
              <a:ext cx="4064000" cy="46089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lang="en-US" sz="3199" dirty="0" smtClean="0">
                <a:solidFill>
                  <a:srgbClr val="2A2E3A"/>
                </a:solidFill>
                <a:latin typeface="Helios"/>
              </a:endParaRPr>
            </a:p>
            <a:p>
              <a:pPr algn="l">
                <a:lnSpc>
                  <a:spcPts val="4479"/>
                </a:lnSpc>
              </a:pPr>
              <a:r>
                <a:rPr lang="ko-KR" altLang="en-US" sz="3199" dirty="0" smtClean="0">
                  <a:solidFill>
                    <a:srgbClr val="2A2E3A"/>
                  </a:solidFill>
                  <a:latin typeface="Helios"/>
                </a:rPr>
                <a:t>팀장</a:t>
              </a:r>
              <a:r>
                <a:rPr lang="en-US" altLang="ko-KR" sz="3199" dirty="0">
                  <a:solidFill>
                    <a:srgbClr val="2A2E3A"/>
                  </a:solidFill>
                  <a:latin typeface="Helios"/>
                </a:rPr>
                <a:t> </a:t>
              </a:r>
              <a:r>
                <a:rPr lang="en-US" altLang="ko-KR" sz="3199" dirty="0" smtClean="0">
                  <a:solidFill>
                    <a:srgbClr val="2A2E3A"/>
                  </a:solidFill>
                  <a:latin typeface="Helios"/>
                </a:rPr>
                <a:t> </a:t>
              </a:r>
              <a:r>
                <a:rPr lang="ko-KR" altLang="en-US" sz="3199" dirty="0" err="1" smtClean="0">
                  <a:solidFill>
                    <a:srgbClr val="2A2E3A"/>
                  </a:solidFill>
                  <a:latin typeface="Helios"/>
                </a:rPr>
                <a:t>박주형</a:t>
              </a:r>
              <a:endParaRPr lang="en-US" altLang="ko-KR" sz="3199" dirty="0" smtClean="0">
                <a:solidFill>
                  <a:srgbClr val="2A2E3A"/>
                </a:solidFill>
                <a:latin typeface="Helios"/>
              </a:endParaRPr>
            </a:p>
            <a:p>
              <a:pPr algn="l">
                <a:lnSpc>
                  <a:spcPts val="4479"/>
                </a:lnSpc>
              </a:pPr>
              <a:r>
                <a:rPr lang="ko-KR" altLang="en-US" sz="3199" dirty="0" smtClean="0">
                  <a:solidFill>
                    <a:srgbClr val="2A2E3A"/>
                  </a:solidFill>
                  <a:latin typeface="Helios"/>
                </a:rPr>
                <a:t>팀원 </a:t>
              </a:r>
              <a:r>
                <a:rPr lang="en-US" altLang="ko-KR" sz="3199" dirty="0" smtClean="0">
                  <a:solidFill>
                    <a:srgbClr val="2A2E3A"/>
                  </a:solidFill>
                  <a:latin typeface="Helios"/>
                </a:rPr>
                <a:t> </a:t>
              </a:r>
              <a:r>
                <a:rPr lang="ko-KR" altLang="en-US" sz="3199" dirty="0" smtClean="0">
                  <a:solidFill>
                    <a:srgbClr val="2A2E3A"/>
                  </a:solidFill>
                  <a:latin typeface="Helios"/>
                </a:rPr>
                <a:t>홍민기</a:t>
              </a:r>
              <a:endParaRPr lang="en-US" altLang="ko-KR" sz="3199" dirty="0" smtClean="0">
                <a:solidFill>
                  <a:srgbClr val="2A2E3A"/>
                </a:solidFill>
                <a:latin typeface="Helios"/>
              </a:endParaRPr>
            </a:p>
            <a:p>
              <a:pPr algn="l">
                <a:lnSpc>
                  <a:spcPts val="4479"/>
                </a:lnSpc>
              </a:pPr>
              <a:r>
                <a:rPr lang="ko-KR" altLang="en-US" sz="3199" dirty="0" smtClean="0">
                  <a:solidFill>
                    <a:srgbClr val="2A2E3A"/>
                  </a:solidFill>
                  <a:latin typeface="Helios"/>
                </a:rPr>
                <a:t>팀원 </a:t>
              </a:r>
              <a:r>
                <a:rPr lang="en-US" altLang="ko-KR" sz="3199" dirty="0" smtClean="0">
                  <a:solidFill>
                    <a:srgbClr val="2A2E3A"/>
                  </a:solidFill>
                  <a:latin typeface="Helios"/>
                </a:rPr>
                <a:t> </a:t>
              </a:r>
              <a:r>
                <a:rPr lang="ko-KR" altLang="en-US" sz="3199" dirty="0" err="1" smtClean="0">
                  <a:solidFill>
                    <a:srgbClr val="2A2E3A"/>
                  </a:solidFill>
                  <a:latin typeface="Helios"/>
                </a:rPr>
                <a:t>이연미</a:t>
              </a:r>
              <a:endParaRPr lang="en-US" altLang="ko-KR" sz="3199" dirty="0" smtClean="0">
                <a:solidFill>
                  <a:srgbClr val="2A2E3A"/>
                </a:solidFill>
                <a:latin typeface="Helios"/>
              </a:endParaRPr>
            </a:p>
            <a:p>
              <a:pPr algn="l">
                <a:lnSpc>
                  <a:spcPts val="4479"/>
                </a:lnSpc>
              </a:pPr>
              <a:endParaRPr lang="en-US" altLang="ko-KR" sz="3199" dirty="0" smtClean="0">
                <a:solidFill>
                  <a:srgbClr val="2A2E3A"/>
                </a:solidFill>
                <a:latin typeface="Helio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953196" y="6532033"/>
            <a:ext cx="4725204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dirty="0" smtClean="0">
                <a:solidFill>
                  <a:srgbClr val="718BAB"/>
                </a:solidFill>
                <a:latin typeface="Klein Bold"/>
              </a:rPr>
              <a:t>CONNECT</a:t>
            </a:r>
            <a:endParaRPr lang="en-US" sz="6999" dirty="0">
              <a:solidFill>
                <a:srgbClr val="718BAB"/>
              </a:solidFill>
              <a:latin typeface="Kle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7"/>
          <p:cNvSpPr txBox="1"/>
          <p:nvPr/>
        </p:nvSpPr>
        <p:spPr>
          <a:xfrm>
            <a:off x="-789710" y="197980"/>
            <a:ext cx="13049553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6999" dirty="0" smtClean="0">
                <a:solidFill>
                  <a:srgbClr val="718BAB"/>
                </a:solidFill>
                <a:latin typeface="Klein Bold"/>
              </a:rPr>
              <a:t>프로젝트 수행 절차 및 방법</a:t>
            </a:r>
            <a:endParaRPr lang="en-US" sz="6999" dirty="0">
              <a:solidFill>
                <a:srgbClr val="718BAB"/>
              </a:solidFill>
              <a:latin typeface="Klein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048" y="3867698"/>
            <a:ext cx="12268200" cy="495398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6400800" y="7525298"/>
            <a:ext cx="1752600" cy="81176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34200" y="77465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934" y="3715298"/>
            <a:ext cx="12268200" cy="495398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411686" y="7372898"/>
            <a:ext cx="1752600" cy="81176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45086" y="7594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457200" y="2026682"/>
            <a:ext cx="5585113" cy="58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프로젝트 구조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477980" y="1886534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84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4"/>
          <p:cNvSpPr txBox="1"/>
          <p:nvPr/>
        </p:nvSpPr>
        <p:spPr>
          <a:xfrm>
            <a:off x="495004" y="1783770"/>
            <a:ext cx="5585113" cy="58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테이블 </a:t>
            </a:r>
            <a:r>
              <a:rPr lang="en-US" altLang="ko-KR" sz="3799" dirty="0" smtClean="0">
                <a:solidFill>
                  <a:srgbClr val="718BAB"/>
                </a:solidFill>
                <a:latin typeface="Klein Bold"/>
              </a:rPr>
              <a:t>ERD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9" y="2628900"/>
            <a:ext cx="15653175" cy="7315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0" name="TextBox 7"/>
          <p:cNvSpPr txBox="1"/>
          <p:nvPr/>
        </p:nvSpPr>
        <p:spPr>
          <a:xfrm>
            <a:off x="-789710" y="197980"/>
            <a:ext cx="13049553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6999" dirty="0" smtClean="0">
                <a:solidFill>
                  <a:srgbClr val="718BAB"/>
                </a:solidFill>
                <a:latin typeface="Klein Bold"/>
              </a:rPr>
              <a:t>프로젝트 수행 절차 및 방법</a:t>
            </a:r>
            <a:endParaRPr lang="en-US" sz="6999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1" name="Freeform 2"/>
          <p:cNvSpPr/>
          <p:nvPr/>
        </p:nvSpPr>
        <p:spPr>
          <a:xfrm>
            <a:off x="-477980" y="1586086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581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4"/>
          <p:cNvSpPr txBox="1"/>
          <p:nvPr/>
        </p:nvSpPr>
        <p:spPr>
          <a:xfrm>
            <a:off x="471056" y="315190"/>
            <a:ext cx="5585113" cy="58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테이블 정의서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577684"/>
              </p:ext>
            </p:extLst>
          </p:nvPr>
        </p:nvGraphicFramePr>
        <p:xfrm>
          <a:off x="6196497" y="1174173"/>
          <a:ext cx="6147903" cy="8938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2" name="워크시트" r:id="rId4" imgW="7010516" imgH="10287000" progId="Excel.Sheet.12">
                  <p:embed/>
                </p:oleObj>
              </mc:Choice>
              <mc:Fallback>
                <p:oleObj name="워크시트" r:id="rId4" imgW="7010516" imgH="10287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96497" y="1174173"/>
                        <a:ext cx="6147903" cy="8938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522555"/>
              </p:ext>
            </p:extLst>
          </p:nvPr>
        </p:nvGraphicFramePr>
        <p:xfrm>
          <a:off x="12418650" y="586916"/>
          <a:ext cx="5829300" cy="959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3" name="워크시트" r:id="rId6" imgW="7010516" imgH="10544175" progId="Excel.Sheet.12">
                  <p:embed/>
                </p:oleObj>
              </mc:Choice>
              <mc:Fallback>
                <p:oleObj name="워크시트" r:id="rId6" imgW="7010516" imgH="105441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18650" y="586916"/>
                        <a:ext cx="5829300" cy="959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337594"/>
              </p:ext>
            </p:extLst>
          </p:nvPr>
        </p:nvGraphicFramePr>
        <p:xfrm>
          <a:off x="41275" y="1031057"/>
          <a:ext cx="6067425" cy="915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4" name="워크시트" r:id="rId8" imgW="7591429" imgH="11458536" progId="Excel.Sheet.12">
                  <p:embed/>
                </p:oleObj>
              </mc:Choice>
              <mc:Fallback>
                <p:oleObj name="워크시트" r:id="rId8" imgW="7591429" imgH="114585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275" y="1031057"/>
                        <a:ext cx="6067425" cy="915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Freeform 2"/>
          <p:cNvSpPr/>
          <p:nvPr/>
        </p:nvSpPr>
        <p:spPr>
          <a:xfrm>
            <a:off x="-485210" y="147250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2697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67802" y="-695325"/>
            <a:ext cx="12417410" cy="1156060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r="-1984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66800" y="4519439"/>
            <a:ext cx="76581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ko-KR" altLang="en-US" sz="6999" dirty="0" smtClean="0">
                <a:solidFill>
                  <a:srgbClr val="718BAB"/>
                </a:solidFill>
                <a:latin typeface="Klein Bold"/>
              </a:rPr>
              <a:t>프로젝트 수행 결과</a:t>
            </a:r>
            <a:endParaRPr lang="en-US" altLang="ko-KR" sz="6999" dirty="0" smtClean="0">
              <a:solidFill>
                <a:srgbClr val="718BAB"/>
              </a:solidFill>
              <a:latin typeface="Kle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1" name="TextBox 14"/>
          <p:cNvSpPr txBox="1"/>
          <p:nvPr/>
        </p:nvSpPr>
        <p:spPr>
          <a:xfrm>
            <a:off x="2133600" y="1017706"/>
            <a:ext cx="1676400" cy="588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로그인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361" y="3342134"/>
            <a:ext cx="104094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시스템 </a:t>
            </a:r>
            <a:r>
              <a:rPr lang="ko-KR" altLang="en-US" sz="3200" dirty="0" smtClean="0"/>
              <a:t>최초 접속 </a:t>
            </a:r>
            <a:r>
              <a:rPr lang="ko-KR" altLang="en-US" sz="3200" dirty="0"/>
              <a:t>시 로그인 </a:t>
            </a:r>
            <a:r>
              <a:rPr lang="ko-KR" altLang="en-US" sz="3200" dirty="0" smtClean="0"/>
              <a:t>화면 표시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endParaRPr lang="en-US" altLang="ko-KR" sz="3200" dirty="0" smtClean="0"/>
          </a:p>
          <a:p>
            <a:r>
              <a:rPr lang="ko-KR" altLang="en-US" sz="3200" dirty="0" smtClean="0"/>
              <a:t>미리 </a:t>
            </a:r>
            <a:r>
              <a:rPr lang="ko-KR" altLang="en-US" sz="3200" dirty="0"/>
              <a:t>등록된 </a:t>
            </a:r>
            <a:r>
              <a:rPr lang="en-US" altLang="ko-KR" sz="3200" dirty="0"/>
              <a:t>ID</a:t>
            </a:r>
            <a:r>
              <a:rPr lang="ko-KR" altLang="en-US" sz="3200" dirty="0"/>
              <a:t>와 비밀번호를 </a:t>
            </a:r>
            <a:r>
              <a:rPr lang="ko-KR" altLang="en-US" sz="3200" dirty="0" smtClean="0"/>
              <a:t>사용하여 로그인</a:t>
            </a:r>
            <a:r>
              <a:rPr lang="en-US" altLang="ko-KR" sz="3200" dirty="0" smtClean="0"/>
              <a:t>.</a:t>
            </a:r>
          </a:p>
          <a:p>
            <a:r>
              <a:rPr lang="ko-KR" altLang="en-US" sz="3200" dirty="0" smtClean="0"/>
              <a:t>로그인 성공 시 </a:t>
            </a:r>
            <a:r>
              <a:rPr lang="ko-KR" altLang="en-US" sz="3200" dirty="0"/>
              <a:t>사용자의 권한에 따라 다른 메인 포탈로 </a:t>
            </a:r>
            <a:r>
              <a:rPr lang="ko-KR" altLang="en-US" sz="3200" dirty="0" smtClean="0"/>
              <a:t>이동</a:t>
            </a:r>
            <a:r>
              <a:rPr lang="en-US" altLang="ko-KR" sz="3200" dirty="0" smtClean="0"/>
              <a:t>.</a:t>
            </a:r>
            <a:endParaRPr lang="en-US" altLang="ko-KR" sz="3200" dirty="0"/>
          </a:p>
          <a:p>
            <a:endParaRPr lang="en-US" altLang="ko-KR" sz="3200" dirty="0" smtClean="0"/>
          </a:p>
          <a:p>
            <a:endParaRPr lang="en-US" altLang="ko-KR" sz="3200" dirty="0"/>
          </a:p>
          <a:p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smtClean="0"/>
              <a:t>상단에는 </a:t>
            </a:r>
            <a:r>
              <a:rPr lang="ko-KR" altLang="en-US" sz="3200" dirty="0"/>
              <a:t>계정 이름이 표시되며</a:t>
            </a:r>
            <a:r>
              <a:rPr lang="en-US" altLang="ko-KR" sz="3200" dirty="0"/>
              <a:t>, </a:t>
            </a:r>
            <a:r>
              <a:rPr lang="ko-KR" altLang="en-US" sz="3200" dirty="0"/>
              <a:t>로그아웃을 클릭하면 시스템에서 로그아웃되고 </a:t>
            </a:r>
            <a:r>
              <a:rPr lang="ko-KR" altLang="en-US" sz="3200" dirty="0" smtClean="0"/>
              <a:t>최초의 </a:t>
            </a:r>
            <a:r>
              <a:rPr lang="ko-KR" altLang="en-US" sz="3200" dirty="0"/>
              <a:t>로그인 </a:t>
            </a:r>
            <a:r>
              <a:rPr lang="ko-KR" altLang="en-US" sz="3200" dirty="0" smtClean="0"/>
              <a:t>화면이 나타남</a:t>
            </a:r>
            <a:r>
              <a:rPr lang="en-US" altLang="ko-KR" sz="3200" dirty="0" smtClean="0"/>
              <a:t>.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685" t="10020" r="9408" b="9809"/>
          <a:stretch/>
        </p:blipFill>
        <p:spPr>
          <a:xfrm>
            <a:off x="11811000" y="2467793"/>
            <a:ext cx="5105401" cy="4114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7492059"/>
            <a:ext cx="5105400" cy="466790"/>
          </a:xfrm>
          <a:prstGeom prst="rect">
            <a:avLst/>
          </a:prstGeom>
        </p:spPr>
      </p:pic>
      <p:sp>
        <p:nvSpPr>
          <p:cNvPr id="10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74636" y="2045582"/>
            <a:ext cx="5839084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0000"/>
                </a:solidFill>
              </a:rPr>
              <a:t>SUPER ADMIN = </a:t>
            </a:r>
            <a:r>
              <a:rPr lang="ko-KR" altLang="en-US" sz="3200" dirty="0" smtClean="0">
                <a:solidFill>
                  <a:srgbClr val="FF0000"/>
                </a:solidFill>
              </a:rPr>
              <a:t>총괄 계정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800" dirty="0"/>
              <a:t>(MEMBER </a:t>
            </a:r>
            <a:r>
              <a:rPr lang="ko-KR" altLang="en-US" sz="2800" dirty="0"/>
              <a:t>테이블의 </a:t>
            </a:r>
            <a:endParaRPr lang="en-US" altLang="ko-KR" sz="2800" dirty="0" smtClean="0"/>
          </a:p>
          <a:p>
            <a:r>
              <a:rPr lang="en-US" altLang="ko-KR" sz="2800" dirty="0" smtClean="0"/>
              <a:t>DEP </a:t>
            </a:r>
            <a:r>
              <a:rPr lang="en-US" altLang="ko-KR" sz="2800" dirty="0"/>
              <a:t>= </a:t>
            </a:r>
            <a:r>
              <a:rPr lang="en-US" altLang="ko-KR" sz="2800" dirty="0" smtClean="0"/>
              <a:t>‘3’</a:t>
            </a:r>
            <a:r>
              <a:rPr lang="ko-KR" altLang="en-US" sz="2800" dirty="0" smtClean="0"/>
              <a:t>으로 </a:t>
            </a:r>
            <a:r>
              <a:rPr lang="ko-KR" altLang="en-US" sz="2800" dirty="0"/>
              <a:t>설정</a:t>
            </a:r>
            <a:r>
              <a:rPr lang="en-US" altLang="ko-KR" sz="2800" dirty="0"/>
              <a:t>)</a:t>
            </a:r>
          </a:p>
          <a:p>
            <a:endParaRPr lang="en-US" altLang="ko-KR" sz="3200" dirty="0" smtClean="0"/>
          </a:p>
          <a:p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 smtClean="0"/>
          </a:p>
          <a:p>
            <a:r>
              <a:rPr lang="ko-KR" altLang="en-US" sz="3200" dirty="0" smtClean="0">
                <a:solidFill>
                  <a:srgbClr val="FF0000"/>
                </a:solidFill>
              </a:rPr>
              <a:t>업체와</a:t>
            </a:r>
            <a:r>
              <a:rPr lang="en-US" altLang="ko-KR" sz="3200" dirty="0" smtClean="0">
                <a:solidFill>
                  <a:srgbClr val="FF0000"/>
                </a:solidFill>
              </a:rPr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제품 등록 </a:t>
            </a:r>
            <a:r>
              <a:rPr lang="ko-KR" altLang="en-US" sz="3200" dirty="0" smtClean="0">
                <a:solidFill>
                  <a:srgbClr val="FF0000"/>
                </a:solidFill>
              </a:rPr>
              <a:t>담당자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800" dirty="0" smtClean="0"/>
              <a:t>(MEMBER </a:t>
            </a:r>
            <a:r>
              <a:rPr lang="ko-KR" altLang="en-US" sz="2800" dirty="0" smtClean="0"/>
              <a:t>테이블의 </a:t>
            </a:r>
            <a:r>
              <a:rPr lang="en-US" altLang="ko-KR" sz="2800" dirty="0" smtClean="0"/>
              <a:t>DEP = ‘1’</a:t>
            </a:r>
            <a:r>
              <a:rPr lang="ko-KR" altLang="en-US" sz="2800" dirty="0" smtClean="0"/>
              <a:t>로 설정</a:t>
            </a:r>
            <a:r>
              <a:rPr lang="en-US" altLang="ko-KR" sz="2800" dirty="0" smtClean="0"/>
              <a:t>)</a:t>
            </a:r>
          </a:p>
          <a:p>
            <a:endParaRPr lang="en-US" altLang="ko-KR" sz="3200" dirty="0" smtClean="0"/>
          </a:p>
          <a:p>
            <a:endParaRPr lang="en-US" altLang="ko-KR" sz="3200" dirty="0" smtClean="0"/>
          </a:p>
          <a:p>
            <a:r>
              <a:rPr lang="ko-KR" altLang="en-US" sz="3200" dirty="0" smtClean="0">
                <a:solidFill>
                  <a:srgbClr val="FF0000"/>
                </a:solidFill>
              </a:rPr>
              <a:t>구매 조달 담당자</a:t>
            </a:r>
            <a:endParaRPr lang="en-US" altLang="ko-KR" sz="3200" dirty="0" smtClean="0">
              <a:solidFill>
                <a:srgbClr val="FF0000"/>
              </a:solidFill>
            </a:endParaRPr>
          </a:p>
          <a:p>
            <a:r>
              <a:rPr lang="en-US" altLang="ko-KR" sz="2800" dirty="0" smtClean="0"/>
              <a:t>(</a:t>
            </a:r>
            <a:r>
              <a:rPr lang="en-US" altLang="ko-KR" sz="2800" dirty="0"/>
              <a:t>MEMBER </a:t>
            </a:r>
            <a:r>
              <a:rPr lang="ko-KR" altLang="en-US" sz="2800" dirty="0"/>
              <a:t>테이블의 </a:t>
            </a:r>
            <a:endParaRPr lang="en-US" altLang="ko-KR" sz="2800" dirty="0" smtClean="0"/>
          </a:p>
          <a:p>
            <a:r>
              <a:rPr lang="en-US" altLang="ko-KR" sz="2800" dirty="0" smtClean="0"/>
              <a:t>DEP = ‘2’</a:t>
            </a:r>
            <a:r>
              <a:rPr lang="ko-KR" altLang="en-US" sz="2800" dirty="0"/>
              <a:t>로 설정</a:t>
            </a:r>
            <a:r>
              <a:rPr lang="en-US" altLang="ko-KR" sz="2800" dirty="0" smtClean="0"/>
              <a:t>)</a:t>
            </a:r>
            <a:endParaRPr lang="ko-KR" altLang="en-US" sz="2400" dirty="0"/>
          </a:p>
        </p:txBody>
      </p:sp>
      <p:sp>
        <p:nvSpPr>
          <p:cNvPr id="17" name="TextBox 14"/>
          <p:cNvSpPr txBox="1"/>
          <p:nvPr/>
        </p:nvSpPr>
        <p:spPr>
          <a:xfrm>
            <a:off x="2133600" y="1017706"/>
            <a:ext cx="23622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계정 유형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오른쪽 화살표 5"/>
          <p:cNvSpPr/>
          <p:nvPr/>
        </p:nvSpPr>
        <p:spPr>
          <a:xfrm>
            <a:off x="4952469" y="2692763"/>
            <a:ext cx="1447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32467" y="669657"/>
            <a:ext cx="11012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*</a:t>
            </a:r>
            <a:r>
              <a:rPr lang="ko-KR" altLang="en-US" sz="3200" dirty="0" smtClean="0"/>
              <a:t>사용자의 부서 번호에 따라 다르게 나타나는 메인 포탈 화면</a:t>
            </a:r>
            <a:endParaRPr lang="ko-KR" altLang="en-US" sz="2400" dirty="0"/>
          </a:p>
        </p:txBody>
      </p:sp>
      <p:sp>
        <p:nvSpPr>
          <p:cNvPr id="13" name="오른쪽 화살표 12"/>
          <p:cNvSpPr/>
          <p:nvPr/>
        </p:nvSpPr>
        <p:spPr>
          <a:xfrm>
            <a:off x="6766003" y="4695676"/>
            <a:ext cx="1447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93120"/>
          <a:stretch/>
        </p:blipFill>
        <p:spPr>
          <a:xfrm>
            <a:off x="6858000" y="1343817"/>
            <a:ext cx="10744200" cy="2835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t="36419"/>
          <a:stretch/>
        </p:blipFill>
        <p:spPr>
          <a:xfrm>
            <a:off x="6858000" y="1607813"/>
            <a:ext cx="10744200" cy="2620857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149632" y="6715223"/>
            <a:ext cx="103848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t="37051" b="-54"/>
          <a:stretch/>
        </p:blipFill>
        <p:spPr>
          <a:xfrm>
            <a:off x="8934990" y="4472931"/>
            <a:ext cx="8717309" cy="203577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rcRect b="93045"/>
          <a:stretch/>
        </p:blipFill>
        <p:spPr>
          <a:xfrm>
            <a:off x="8934992" y="4304343"/>
            <a:ext cx="8717312" cy="2247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rcRect t="34703"/>
          <a:stretch/>
        </p:blipFill>
        <p:spPr>
          <a:xfrm>
            <a:off x="5486400" y="6867623"/>
            <a:ext cx="12211170" cy="28297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b="92854"/>
          <a:stretch/>
        </p:blipFill>
        <p:spPr>
          <a:xfrm>
            <a:off x="5486398" y="6583539"/>
            <a:ext cx="12211171" cy="3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71600" y="2045582"/>
            <a:ext cx="510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 </a:t>
            </a:r>
            <a:endParaRPr lang="ko-KR" altLang="en-US" sz="2400" dirty="0"/>
          </a:p>
        </p:txBody>
      </p:sp>
      <p:sp>
        <p:nvSpPr>
          <p:cNvPr id="17" name="TextBox 14"/>
          <p:cNvSpPr txBox="1"/>
          <p:nvPr/>
        </p:nvSpPr>
        <p:spPr>
          <a:xfrm>
            <a:off x="2133600" y="1017706"/>
            <a:ext cx="6096000" cy="57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제품 등록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4282" r="4448" b="4916"/>
          <a:stretch/>
        </p:blipFill>
        <p:spPr>
          <a:xfrm>
            <a:off x="840502" y="1885510"/>
            <a:ext cx="6097510" cy="48780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18242" y="3435247"/>
            <a:ext cx="98886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03030" y="2321640"/>
            <a:ext cx="935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기존에 등록되어 있는 </a:t>
            </a:r>
            <a:r>
              <a:rPr lang="en-US" altLang="ko-KR" sz="2800" dirty="0" smtClean="0"/>
              <a:t>“</a:t>
            </a:r>
            <a:r>
              <a:rPr lang="ko-KR" altLang="en-US" sz="2800" dirty="0" err="1" smtClean="0"/>
              <a:t>제품코드</a:t>
            </a:r>
            <a:r>
              <a:rPr lang="en-US" altLang="ko-KR" sz="2800" dirty="0" smtClean="0"/>
              <a:t>”</a:t>
            </a:r>
            <a:r>
              <a:rPr lang="ko-KR" altLang="en-US" sz="2800" dirty="0" smtClean="0"/>
              <a:t>인지 확인 후 </a:t>
            </a:r>
            <a:r>
              <a:rPr lang="ko-KR" altLang="en-US" sz="2800" dirty="0" err="1" smtClean="0"/>
              <a:t>알림창</a:t>
            </a:r>
            <a:r>
              <a:rPr lang="ko-KR" altLang="en-US" sz="2800" dirty="0" smtClean="0"/>
              <a:t> 출력</a:t>
            </a:r>
            <a:endParaRPr lang="ko-KR" altLang="en-US" sz="2800" dirty="0"/>
          </a:p>
        </p:txBody>
      </p:sp>
      <p:sp>
        <p:nvSpPr>
          <p:cNvPr id="43" name="직사각형 42"/>
          <p:cNvSpPr/>
          <p:nvPr/>
        </p:nvSpPr>
        <p:spPr>
          <a:xfrm>
            <a:off x="3068588" y="6090781"/>
            <a:ext cx="1863853" cy="53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979460" y="7313753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입력한 후 등록을 완료하면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 리스트에 바로 업로드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1209089" y="4546133"/>
            <a:ext cx="5398013" cy="12790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903030" y="3461069"/>
            <a:ext cx="8603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생산 </a:t>
            </a:r>
            <a:r>
              <a:rPr lang="ko-KR" altLang="en-US" sz="2800" dirty="0"/>
              <a:t>시작일과 종료일을 입력하여 제품을 등록할 때</a:t>
            </a:r>
            <a:r>
              <a:rPr lang="en-US" altLang="ko-KR" sz="2800" dirty="0"/>
              <a:t>, </a:t>
            </a:r>
            <a:r>
              <a:rPr lang="ko-KR" altLang="en-US" sz="2800" dirty="0"/>
              <a:t>자동으로 </a:t>
            </a:r>
            <a:r>
              <a:rPr lang="en-US" altLang="ko-KR" sz="2800" dirty="0"/>
              <a:t>"</a:t>
            </a:r>
            <a:r>
              <a:rPr lang="ko-KR" altLang="en-US" sz="2800" dirty="0"/>
              <a:t>생산 계획</a:t>
            </a:r>
            <a:r>
              <a:rPr lang="en-US" altLang="ko-KR" sz="2800" dirty="0"/>
              <a:t>"</a:t>
            </a:r>
            <a:r>
              <a:rPr lang="ko-KR" altLang="en-US" sz="2800" dirty="0"/>
              <a:t>도 수립되도록 </a:t>
            </a:r>
            <a:r>
              <a:rPr lang="ko-KR" altLang="en-US" sz="2800" dirty="0" smtClean="0"/>
              <a:t>설정</a:t>
            </a:r>
            <a:endParaRPr lang="en-US" altLang="ko-KR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98" y="5185648"/>
            <a:ext cx="10780073" cy="4225052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4" idx="0"/>
          </p:cNvCxnSpPr>
          <p:nvPr/>
        </p:nvCxnSpPr>
        <p:spPr>
          <a:xfrm flipV="1">
            <a:off x="6112672" y="2630357"/>
            <a:ext cx="1583528" cy="804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6607101" y="3759507"/>
            <a:ext cx="1295929" cy="786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오른쪽 화살표 36"/>
          <p:cNvSpPr/>
          <p:nvPr/>
        </p:nvSpPr>
        <p:spPr>
          <a:xfrm>
            <a:off x="4949858" y="6375398"/>
            <a:ext cx="1657243" cy="1034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/>
      <p:bldP spid="43" grpId="0" animBg="1"/>
      <p:bldP spid="52" grpId="0"/>
      <p:bldP spid="19" grpId="0" animBg="1"/>
      <p:bldP spid="21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4"/>
          <p:cNvSpPr txBox="1"/>
          <p:nvPr/>
        </p:nvSpPr>
        <p:spPr>
          <a:xfrm>
            <a:off x="2133600" y="1017706"/>
            <a:ext cx="23622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업체 등록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793" y="2056850"/>
            <a:ext cx="6319288" cy="75635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81453" y="4931632"/>
            <a:ext cx="1133078" cy="438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04861" y="1333500"/>
            <a:ext cx="8680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“</a:t>
            </a:r>
            <a:r>
              <a:rPr lang="ko-KR" altLang="en-US" sz="2800" dirty="0" smtClean="0"/>
              <a:t>사업자 번호</a:t>
            </a:r>
            <a:r>
              <a:rPr lang="en-US" altLang="ko-KR" sz="2800" dirty="0" smtClean="0"/>
              <a:t>”</a:t>
            </a:r>
            <a:r>
              <a:rPr lang="ko-KR" altLang="en-US" sz="2800" dirty="0" smtClean="0"/>
              <a:t>를 이용하여 </a:t>
            </a:r>
            <a:r>
              <a:rPr lang="ko-KR" altLang="en-US" sz="2800" dirty="0"/>
              <a:t>기존에 등록되어 있는 업체인지 </a:t>
            </a:r>
            <a:r>
              <a:rPr lang="ko-KR" altLang="en-US" sz="2800" dirty="0" smtClean="0"/>
              <a:t>확인</a:t>
            </a:r>
            <a:endParaRPr lang="ko-KR" altLang="en-US" sz="2800" dirty="0"/>
          </a:p>
        </p:txBody>
      </p:sp>
      <p:sp>
        <p:nvSpPr>
          <p:cNvPr id="22" name="직사각형 21"/>
          <p:cNvSpPr/>
          <p:nvPr/>
        </p:nvSpPr>
        <p:spPr>
          <a:xfrm>
            <a:off x="3190786" y="8975392"/>
            <a:ext cx="2135680" cy="5818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646" y="3163829"/>
            <a:ext cx="9895439" cy="639338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115050" y="2056850"/>
            <a:ext cx="1963685" cy="287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4648200" y="6819900"/>
            <a:ext cx="3276600" cy="2155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02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71600" y="2045582"/>
            <a:ext cx="510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2133600" y="1017706"/>
            <a:ext cx="60960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799" b="0" i="0" u="none" strike="noStrike" kern="1200" cap="none" spc="0" normalizeH="0" baseline="0" noProof="0" dirty="0" smtClean="0">
                <a:ln>
                  <a:noFill/>
                </a:ln>
                <a:solidFill>
                  <a:srgbClr val="718BAB"/>
                </a:solidFill>
                <a:effectLst/>
                <a:uLnTx/>
                <a:uFillTx/>
                <a:latin typeface="Klein Bold"/>
                <a:ea typeface="맑은 고딕" panose="020B0503020000020004" pitchFamily="50" charset="-127"/>
                <a:cs typeface="+mn-cs"/>
              </a:rPr>
              <a:t>품목 정보 등록</a:t>
            </a:r>
            <a:endParaRPr kumimoji="0" lang="en-US" sz="3799" b="0" i="0" u="none" strike="noStrike" kern="1200" cap="none" spc="0" normalizeH="0" baseline="0" noProof="0" dirty="0">
              <a:ln>
                <a:noFill/>
              </a:ln>
              <a:solidFill>
                <a:srgbClr val="718BAB"/>
              </a:solidFill>
              <a:effectLst/>
              <a:uLnTx/>
              <a:uFillTx/>
              <a:latin typeface="Klein Bold"/>
              <a:ea typeface="+mn-ea"/>
              <a:cs typeface="+mn-cs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784" r="2971" b="7283"/>
          <a:stretch/>
        </p:blipFill>
        <p:spPr>
          <a:xfrm>
            <a:off x="7556173" y="1257300"/>
            <a:ext cx="10133115" cy="3200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448" y="4406965"/>
            <a:ext cx="9948840" cy="52860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5268" y="2786741"/>
            <a:ext cx="549543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품목 등록을 하기 </a:t>
            </a:r>
            <a:r>
              <a:rPr lang="ko-KR" altLang="en-US" sz="3200" noProof="0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위해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제품을 선택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5268" y="6366346"/>
            <a:ext cx="5495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상단에 제품의 정보가 </a:t>
            </a:r>
            <a:r>
              <a:rPr lang="ko-KR" altLang="en-US" sz="3200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품목등록창에 표기 되고</a:t>
            </a:r>
            <a:r>
              <a:rPr lang="en-US" altLang="ko-KR" sz="3200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,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제품에 대한 품목 정보를 등록하면 리스트에 </a:t>
            </a:r>
            <a:r>
              <a:rPr lang="ko-KR" altLang="en-US" sz="3200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190706" y="7108627"/>
            <a:ext cx="1260564" cy="244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932334" y="2378954"/>
            <a:ext cx="990600" cy="274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943703" y="9047119"/>
            <a:ext cx="990600" cy="274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9648338" y="6591300"/>
            <a:ext cx="1705462" cy="245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화살표 19"/>
          <p:cNvSpPr/>
          <p:nvPr/>
        </p:nvSpPr>
        <p:spPr>
          <a:xfrm>
            <a:off x="6190706" y="2992351"/>
            <a:ext cx="1260564" cy="244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77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22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71600" y="2045582"/>
            <a:ext cx="510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2133600" y="1017706"/>
            <a:ext cx="60960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799" b="0" i="0" u="none" strike="noStrike" kern="1200" cap="none" spc="0" normalizeH="0" baseline="0" noProof="0" dirty="0" smtClean="0">
                <a:ln>
                  <a:noFill/>
                </a:ln>
                <a:solidFill>
                  <a:srgbClr val="718BAB"/>
                </a:solidFill>
                <a:effectLst/>
                <a:uLnTx/>
                <a:uFillTx/>
                <a:latin typeface="Klein Bold"/>
                <a:ea typeface="맑은 고딕" panose="020B0503020000020004" pitchFamily="50" charset="-127"/>
                <a:cs typeface="+mn-cs"/>
              </a:rPr>
              <a:t>계약 등록</a:t>
            </a:r>
            <a:endParaRPr kumimoji="0" lang="en-US" sz="3799" b="0" i="0" u="none" strike="noStrike" kern="1200" cap="none" spc="0" normalizeH="0" baseline="0" noProof="0" dirty="0">
              <a:ln>
                <a:noFill/>
              </a:ln>
              <a:solidFill>
                <a:srgbClr val="718BAB"/>
              </a:solidFill>
              <a:effectLst/>
              <a:uLnTx/>
              <a:uFillTx/>
              <a:latin typeface="Klein Bold"/>
              <a:ea typeface="+mn-ea"/>
              <a:cs typeface="+mn-cs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직사각형 6"/>
          <p:cNvSpPr/>
          <p:nvPr/>
        </p:nvSpPr>
        <p:spPr>
          <a:xfrm>
            <a:off x="695268" y="2699755"/>
            <a:ext cx="5495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등록한 품목은 </a:t>
            </a: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미계약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품목 리스트에 반영 되고 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해당 품목을 선택해서 계약을 등록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6190706" y="3335891"/>
            <a:ext cx="819694" cy="207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5268" y="6559525"/>
            <a:ext cx="549543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계약 등록 시 계약 완료 리스트에 해당 품목의 </a:t>
            </a: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계약건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추가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602" y="1156229"/>
            <a:ext cx="10130691" cy="433894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6306800" y="3491572"/>
            <a:ext cx="589249" cy="201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15087600" y="2045582"/>
            <a:ext cx="1219200" cy="1453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601" y="5675997"/>
            <a:ext cx="9926963" cy="368427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8863527" y="8407273"/>
            <a:ext cx="6654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9356444" y="7704615"/>
            <a:ext cx="1492052" cy="7015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 23"/>
          <p:cNvSpPr/>
          <p:nvPr/>
        </p:nvSpPr>
        <p:spPr>
          <a:xfrm>
            <a:off x="6313610" y="7149132"/>
            <a:ext cx="819694" cy="207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10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78472" cy="3773114"/>
            <a:chOff x="0" y="0"/>
            <a:chExt cx="24371296" cy="5030819"/>
          </a:xfrm>
          <a:solidFill>
            <a:srgbClr val="153969"/>
          </a:solidFill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71296" cy="5030819"/>
            </a:xfrm>
            <a:prstGeom prst="rect">
              <a:avLst/>
            </a:prstGeom>
            <a:grpFill/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  <a:solidFill>
            <a:schemeClr val="bg1">
              <a:lumMod val="9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631866"/>
              </p:ext>
            </p:extLst>
          </p:nvPr>
        </p:nvGraphicFramePr>
        <p:xfrm>
          <a:off x="2035380" y="4645343"/>
          <a:ext cx="6604347" cy="4157103"/>
        </p:xfrm>
        <a:graphic>
          <a:graphicData uri="http://schemas.openxmlformats.org/drawingml/2006/table">
            <a:tbl>
              <a:tblPr/>
              <a:tblGrid>
                <a:gridCol w="521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611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ko-KR" altLang="en-US" sz="2599" dirty="0" smtClean="0">
                          <a:solidFill>
                            <a:srgbClr val="2A2E3A"/>
                          </a:solidFill>
                          <a:latin typeface="Helios"/>
                        </a:rPr>
                        <a:t>프로젝트 개요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 smtClean="0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ko-KR" altLang="en-US" sz="2599" dirty="0" smtClean="0">
                          <a:solidFill>
                            <a:srgbClr val="2A2E3A"/>
                          </a:solidFill>
                          <a:latin typeface="Helios"/>
                        </a:rPr>
                        <a:t>기술 스택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 smtClean="0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ko-KR" altLang="en-US" sz="2599" dirty="0" smtClean="0">
                          <a:solidFill>
                            <a:srgbClr val="2A2E3A"/>
                          </a:solidFill>
                          <a:latin typeface="Helios"/>
                        </a:rPr>
                        <a:t>팀원 구성 및 역할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 smtClean="0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ko-KR" altLang="en-US" sz="2599" dirty="0" smtClean="0">
                          <a:solidFill>
                            <a:srgbClr val="2A2E3A"/>
                          </a:solidFill>
                          <a:latin typeface="Helios"/>
                        </a:rPr>
                        <a:t>프로젝트 수행 절차 및 방법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 smtClean="0">
                          <a:solidFill>
                            <a:srgbClr val="718BAB"/>
                          </a:solidFill>
                          <a:latin typeface="Helios Bold"/>
                        </a:rPr>
                        <a:t>4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ko-KR" altLang="en-US" sz="2599" dirty="0" smtClean="0">
                          <a:solidFill>
                            <a:srgbClr val="2A2E3A"/>
                          </a:solidFill>
                          <a:latin typeface="Helios"/>
                        </a:rPr>
                        <a:t>프로젝트 수행 결과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 smtClean="0">
                          <a:solidFill>
                            <a:srgbClr val="718BAB"/>
                          </a:solidFill>
                          <a:latin typeface="Helios Bold"/>
                        </a:rPr>
                        <a:t>5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6999" dirty="0" smtClean="0">
                <a:solidFill>
                  <a:srgbClr val="FFFFFF"/>
                </a:solidFill>
                <a:latin typeface="Klein Bold"/>
              </a:rPr>
              <a:t>목 차</a:t>
            </a:r>
            <a:endParaRPr lang="en-US" sz="6999" dirty="0">
              <a:solidFill>
                <a:srgbClr val="FFFFFF"/>
              </a:solidFill>
              <a:latin typeface="Klein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27896"/>
              </p:ext>
            </p:extLst>
          </p:nvPr>
        </p:nvGraphicFramePr>
        <p:xfrm>
          <a:off x="9677400" y="4645342"/>
          <a:ext cx="6604347" cy="4157103"/>
        </p:xfrm>
        <a:graphic>
          <a:graphicData uri="http://schemas.openxmlformats.org/drawingml/2006/table">
            <a:tbl>
              <a:tblPr/>
              <a:tblGrid>
                <a:gridCol w="521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611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altLang="ko-KR" sz="2599" dirty="0" smtClean="0">
                          <a:solidFill>
                            <a:srgbClr val="2A2E3A"/>
                          </a:solidFill>
                          <a:latin typeface="Helios"/>
                        </a:rPr>
                        <a:t>TEST</a:t>
                      </a:r>
                      <a:r>
                        <a:rPr lang="en-US" altLang="ko-KR" sz="2599" baseline="0" dirty="0" smtClean="0">
                          <a:solidFill>
                            <a:srgbClr val="2A2E3A"/>
                          </a:solidFill>
                          <a:latin typeface="Helios"/>
                        </a:rPr>
                        <a:t> </a:t>
                      </a:r>
                      <a:r>
                        <a:rPr lang="ko-KR" altLang="en-US" sz="2599" baseline="0" dirty="0" smtClean="0">
                          <a:solidFill>
                            <a:srgbClr val="2A2E3A"/>
                          </a:solidFill>
                          <a:latin typeface="Helios"/>
                        </a:rPr>
                        <a:t>결과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 smtClean="0">
                          <a:solidFill>
                            <a:srgbClr val="718BAB"/>
                          </a:solidFill>
                          <a:latin typeface="Helios Bold"/>
                        </a:rPr>
                        <a:t>6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ko-KR" altLang="en-US" sz="2599" dirty="0" smtClean="0">
                          <a:solidFill>
                            <a:srgbClr val="2A2E3A"/>
                          </a:solidFill>
                          <a:latin typeface="Helios"/>
                        </a:rPr>
                        <a:t>시스템 기능 시연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 smtClean="0">
                          <a:solidFill>
                            <a:srgbClr val="718BAB"/>
                          </a:solidFill>
                          <a:latin typeface="Helios Bold"/>
                        </a:rPr>
                        <a:t>7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22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71600" y="2045582"/>
            <a:ext cx="510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2133600" y="1017706"/>
            <a:ext cx="60960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799" b="0" i="0" u="none" strike="noStrike" kern="1200" cap="none" spc="0" normalizeH="0" baseline="0" noProof="0" dirty="0" smtClean="0">
                <a:ln>
                  <a:noFill/>
                </a:ln>
                <a:solidFill>
                  <a:srgbClr val="718BAB"/>
                </a:solidFill>
                <a:effectLst/>
                <a:uLnTx/>
                <a:uFillTx/>
                <a:latin typeface="Klein Bold"/>
                <a:ea typeface="맑은 고딕" panose="020B0503020000020004" pitchFamily="50" charset="-127"/>
                <a:cs typeface="+mn-cs"/>
              </a:rPr>
              <a:t>조달 계획 등록</a:t>
            </a:r>
            <a:endParaRPr kumimoji="0" lang="en-US" sz="3799" b="0" i="0" u="none" strike="noStrike" kern="1200" cap="none" spc="0" normalizeH="0" baseline="0" noProof="0" dirty="0">
              <a:ln>
                <a:noFill/>
              </a:ln>
              <a:solidFill>
                <a:srgbClr val="718BAB"/>
              </a:solidFill>
              <a:effectLst/>
              <a:uLnTx/>
              <a:uFillTx/>
              <a:latin typeface="Klein Bold"/>
              <a:ea typeface="+mn-ea"/>
              <a:cs typeface="+mn-cs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직사각형 6"/>
          <p:cNvSpPr/>
          <p:nvPr/>
        </p:nvSpPr>
        <p:spPr>
          <a:xfrm>
            <a:off x="695268" y="2699755"/>
            <a:ext cx="5495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계약 완료 된 품목 리스트를 확인하여 선택 버튼을 통해 조달 계획 처리 화면으로 값을 전송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6190706" y="3335891"/>
            <a:ext cx="838469" cy="273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5268" y="6559525"/>
            <a:ext cx="549543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조달 계획 처리 화면에서 수량과 납기일을 선택하여 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계획 등록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729" y="2045582"/>
            <a:ext cx="10459921" cy="28047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5990657"/>
            <a:ext cx="10139834" cy="237967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6816252" y="3204172"/>
            <a:ext cx="589249" cy="201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971964" y="7305404"/>
            <a:ext cx="5892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6190705" y="7200334"/>
            <a:ext cx="838469" cy="273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4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25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71600" y="2045582"/>
            <a:ext cx="510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2133600" y="1017706"/>
            <a:ext cx="60960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799" b="0" i="0" u="none" strike="noStrike" kern="1200" cap="none" spc="0" normalizeH="0" baseline="0" noProof="0" dirty="0" smtClean="0">
                <a:ln>
                  <a:noFill/>
                </a:ln>
                <a:solidFill>
                  <a:srgbClr val="718BAB"/>
                </a:solidFill>
                <a:effectLst/>
                <a:uLnTx/>
                <a:uFillTx/>
                <a:latin typeface="Klein Bold"/>
                <a:ea typeface="맑은 고딕" panose="020B0503020000020004" pitchFamily="50" charset="-127"/>
                <a:cs typeface="+mn-cs"/>
              </a:rPr>
              <a:t>구매 발주서 관리</a:t>
            </a:r>
            <a:endParaRPr kumimoji="0" lang="en-US" sz="3799" b="0" i="0" u="none" strike="noStrike" kern="1200" cap="none" spc="0" normalizeH="0" baseline="0" noProof="0" dirty="0">
              <a:ln>
                <a:noFill/>
              </a:ln>
              <a:solidFill>
                <a:srgbClr val="718BAB"/>
              </a:solidFill>
              <a:effectLst/>
              <a:uLnTx/>
              <a:uFillTx/>
              <a:latin typeface="Klein Bold"/>
              <a:ea typeface="+mn-ea"/>
              <a:cs typeface="+mn-cs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직사각형 6"/>
          <p:cNvSpPr/>
          <p:nvPr/>
        </p:nvSpPr>
        <p:spPr>
          <a:xfrm>
            <a:off x="614334" y="2424431"/>
            <a:ext cx="549543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등록 된 조달 계획을 선택하면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발주서 작성 폼에 해당 정보가 자동으로 업로드 되고 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담당자는 수량 수정 및 입고 예정일을 등록하고 발주를 진행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6190706" y="3848100"/>
            <a:ext cx="1447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5268" y="6113501"/>
            <a:ext cx="56478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등록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된 발주 건은 발주리스트에 </a:t>
            </a:r>
            <a:r>
              <a:rPr lang="ko-KR" altLang="en-US" sz="3200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저장</a:t>
            </a:r>
            <a:r>
              <a:rPr lang="en-US" altLang="ko-KR" sz="3200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</a:t>
            </a:r>
            <a:br>
              <a:rPr lang="en-US" altLang="ko-KR" sz="3200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이외에 발주서 마감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인쇄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기능 사용 가능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343106" y="7108627"/>
            <a:ext cx="1447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510" y="723900"/>
            <a:ext cx="9404843" cy="534181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6525269" y="1980111"/>
            <a:ext cx="5892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779475" y="5741563"/>
            <a:ext cx="5892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510" y="6102406"/>
            <a:ext cx="9601199" cy="364260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109370" y="7727766"/>
            <a:ext cx="5892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897496" y="7731032"/>
            <a:ext cx="5892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737874" y="7727766"/>
            <a:ext cx="5892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21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71600" y="2045582"/>
            <a:ext cx="510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2133600" y="1017706"/>
            <a:ext cx="60960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799" b="0" i="0" u="none" strike="noStrike" kern="1200" cap="none" spc="0" normalizeH="0" baseline="0" noProof="0" dirty="0" smtClean="0">
                <a:ln>
                  <a:noFill/>
                </a:ln>
                <a:solidFill>
                  <a:srgbClr val="718BAB"/>
                </a:solidFill>
                <a:effectLst/>
                <a:uLnTx/>
                <a:uFillTx/>
                <a:latin typeface="Klein Bold"/>
                <a:ea typeface="맑은 고딕" panose="020B0503020000020004" pitchFamily="50" charset="-127"/>
                <a:cs typeface="+mn-cs"/>
              </a:rPr>
              <a:t>진척 검수 처리</a:t>
            </a:r>
            <a:endParaRPr kumimoji="0" lang="en-US" sz="3799" b="0" i="0" u="none" strike="noStrike" kern="1200" cap="none" spc="0" normalizeH="0" baseline="0" noProof="0" dirty="0">
              <a:ln>
                <a:noFill/>
              </a:ln>
              <a:solidFill>
                <a:srgbClr val="718BAB"/>
              </a:solidFill>
              <a:effectLst/>
              <a:uLnTx/>
              <a:uFillTx/>
              <a:latin typeface="Klein Bold"/>
              <a:ea typeface="+mn-ea"/>
              <a:cs typeface="+mn-cs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직사각형 6"/>
          <p:cNvSpPr/>
          <p:nvPr/>
        </p:nvSpPr>
        <p:spPr>
          <a:xfrm>
            <a:off x="980097" y="2424431"/>
            <a:ext cx="5495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원하는 품목에 대해 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 버튼 클릭 시 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해당 검수 품목의 정보가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검수 계획에 </a:t>
            </a:r>
            <a:r>
              <a:rPr lang="ko-KR" altLang="en-US" sz="3200" dirty="0" smtClean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업로드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6190706" y="3848100"/>
            <a:ext cx="1447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80097" y="6607337"/>
            <a:ext cx="54954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날짜 선택 후 검수 계획을 등록한 뒤 검수 처리를 진행하며 필요 시 삭제 가능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343106" y="7108627"/>
            <a:ext cx="1447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2" y="1524543"/>
            <a:ext cx="9143998" cy="495191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6661674" y="2857500"/>
            <a:ext cx="5892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92993" y="6081244"/>
            <a:ext cx="5892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3" y="6961946"/>
            <a:ext cx="9229236" cy="274358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5768287" y="8974733"/>
            <a:ext cx="613955" cy="330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626082" y="8970378"/>
            <a:ext cx="613955" cy="330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7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12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71600" y="2045582"/>
            <a:ext cx="510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2133600" y="1017706"/>
            <a:ext cx="60960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799" b="0" i="0" u="none" strike="noStrike" kern="1200" cap="none" spc="0" normalizeH="0" baseline="0" noProof="0" dirty="0" smtClean="0">
                <a:ln>
                  <a:noFill/>
                </a:ln>
                <a:solidFill>
                  <a:srgbClr val="718BAB"/>
                </a:solidFill>
                <a:effectLst/>
                <a:uLnTx/>
                <a:uFillTx/>
                <a:latin typeface="Klein Bold"/>
                <a:ea typeface="맑은 고딕" panose="020B0503020000020004" pitchFamily="50" charset="-127"/>
                <a:cs typeface="+mn-cs"/>
              </a:rPr>
              <a:t>발주 진행 현황 관리</a:t>
            </a:r>
            <a:endParaRPr kumimoji="0" lang="en-US" sz="3799" b="0" i="0" u="none" strike="noStrike" kern="1200" cap="none" spc="0" normalizeH="0" baseline="0" noProof="0" dirty="0">
              <a:ln>
                <a:noFill/>
              </a:ln>
              <a:solidFill>
                <a:srgbClr val="718BAB"/>
              </a:solidFill>
              <a:effectLst/>
              <a:uLnTx/>
              <a:uFillTx/>
              <a:latin typeface="Klein Bold"/>
              <a:ea typeface="+mn-ea"/>
              <a:cs typeface="+mn-cs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직사각형 6"/>
          <p:cNvSpPr/>
          <p:nvPr/>
        </p:nvSpPr>
        <p:spPr>
          <a:xfrm>
            <a:off x="1175710" y="3695700"/>
            <a:ext cx="80382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계약 완료 품목  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발주 가능 품목  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진척 검수 진행중인 품목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입고 품목  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가지 카테고리로 분류한 발주 현황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7720149" y="4976589"/>
            <a:ext cx="1447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966" y="1569237"/>
            <a:ext cx="7620612" cy="70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4"/>
          <p:cNvSpPr txBox="1"/>
          <p:nvPr/>
        </p:nvSpPr>
        <p:spPr>
          <a:xfrm>
            <a:off x="2133600" y="1017706"/>
            <a:ext cx="23622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입고 관리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b="13213"/>
          <a:stretch/>
        </p:blipFill>
        <p:spPr>
          <a:xfrm>
            <a:off x="1535552" y="1771259"/>
            <a:ext cx="15367785" cy="34484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544800" y="4250870"/>
            <a:ext cx="98886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501" y="6009325"/>
            <a:ext cx="15343836" cy="3662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67400" y="5502434"/>
            <a:ext cx="953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입고 처리가 완료된 항목은 하단의 입고 완료 품목에 표시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46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4"/>
          <p:cNvSpPr txBox="1"/>
          <p:nvPr/>
        </p:nvSpPr>
        <p:spPr>
          <a:xfrm>
            <a:off x="2133600" y="1017706"/>
            <a:ext cx="41148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smtClean="0">
                <a:solidFill>
                  <a:srgbClr val="718BAB"/>
                </a:solidFill>
                <a:latin typeface="Klein Bold"/>
              </a:rPr>
              <a:t>거래명세서 발행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0" y="1888826"/>
            <a:ext cx="17015770" cy="23359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78" y="4287207"/>
            <a:ext cx="10110142" cy="53511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726625" y="5524500"/>
            <a:ext cx="5727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라디오 버튼으로 선택된 행의 정보를 불러와 거래명세서가 작성되며 저장버튼을 통해 발행 </a:t>
            </a:r>
            <a:endParaRPr lang="ko-KR" altLang="en-US" sz="2800" dirty="0"/>
          </a:p>
        </p:txBody>
      </p:sp>
      <p:sp>
        <p:nvSpPr>
          <p:cNvPr id="10" name="직사각형 9"/>
          <p:cNvSpPr/>
          <p:nvPr/>
        </p:nvSpPr>
        <p:spPr>
          <a:xfrm>
            <a:off x="16680050" y="2573458"/>
            <a:ext cx="988860" cy="562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93448" y="3619500"/>
            <a:ext cx="601952" cy="486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257800" y="9118963"/>
            <a:ext cx="685800" cy="370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295400" y="4106381"/>
            <a:ext cx="10431225" cy="164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1778094" y="5509659"/>
            <a:ext cx="1861706" cy="472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89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4"/>
          <p:cNvSpPr txBox="1"/>
          <p:nvPr/>
        </p:nvSpPr>
        <p:spPr>
          <a:xfrm>
            <a:off x="2133600" y="1017706"/>
            <a:ext cx="41148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smtClean="0">
                <a:solidFill>
                  <a:srgbClr val="718BAB"/>
                </a:solidFill>
                <a:latin typeface="Klein Bold"/>
              </a:rPr>
              <a:t>거래명세서 발행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74527"/>
            <a:ext cx="16731028" cy="1878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00" y="3977322"/>
            <a:ext cx="5867401" cy="56991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04999" y="5524500"/>
            <a:ext cx="5727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발행이 완료된 거래명세서는 같은 페이지안에서 확인이 가능하며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인쇄와 </a:t>
            </a:r>
            <a:r>
              <a:rPr lang="en-US" altLang="ko-KR" sz="2800" dirty="0" smtClean="0"/>
              <a:t>PC</a:t>
            </a:r>
            <a:r>
              <a:rPr lang="ko-KR" altLang="en-US" sz="2800" dirty="0" smtClean="0"/>
              <a:t>에 저장 가능 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16629011" y="3027989"/>
            <a:ext cx="744590" cy="5915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5621002" y="3619501"/>
            <a:ext cx="1008009" cy="1219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9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4"/>
          <p:cNvSpPr txBox="1"/>
          <p:nvPr/>
        </p:nvSpPr>
        <p:spPr>
          <a:xfrm>
            <a:off x="2133600" y="1017706"/>
            <a:ext cx="23622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>
                <a:solidFill>
                  <a:srgbClr val="718BAB"/>
                </a:solidFill>
                <a:latin typeface="Klein Bold"/>
              </a:rPr>
              <a:t>출</a:t>
            </a: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고 관리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25334"/>
          <a:stretch/>
        </p:blipFill>
        <p:spPr>
          <a:xfrm>
            <a:off x="1371600" y="2247900"/>
            <a:ext cx="15862132" cy="28515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75113" t="22889"/>
          <a:stretch/>
        </p:blipFill>
        <p:spPr>
          <a:xfrm>
            <a:off x="1526844" y="5448300"/>
            <a:ext cx="6172200" cy="25670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26844" y="6972300"/>
            <a:ext cx="4188156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15400" y="6495246"/>
            <a:ext cx="7278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입력된 출고수량으로 출고 처리가 진행되면 </a:t>
            </a:r>
            <a:r>
              <a:rPr lang="en-US" altLang="ko-KR" sz="2800" dirty="0" smtClean="0"/>
              <a:t>“</a:t>
            </a:r>
            <a:r>
              <a:rPr lang="ko-KR" altLang="en-US" sz="2800" dirty="0" smtClean="0"/>
              <a:t>출고가능수량</a:t>
            </a:r>
            <a:r>
              <a:rPr lang="en-US" altLang="ko-KR" sz="2800" dirty="0" smtClean="0"/>
              <a:t>”</a:t>
            </a:r>
            <a:r>
              <a:rPr lang="ko-KR" altLang="en-US" sz="2800" dirty="0" smtClean="0"/>
              <a:t>에 실시간 업로드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>
            <a:off x="13716000" y="3758269"/>
            <a:ext cx="1905000" cy="10060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2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4"/>
          <p:cNvSpPr txBox="1"/>
          <p:nvPr/>
        </p:nvSpPr>
        <p:spPr>
          <a:xfrm>
            <a:off x="2133600" y="1017706"/>
            <a:ext cx="50292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재고 금액 현황 관리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1214004" y="970106"/>
            <a:ext cx="690995" cy="591145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873" y="1742077"/>
            <a:ext cx="13335000" cy="3112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t="7011"/>
          <a:stretch/>
        </p:blipFill>
        <p:spPr>
          <a:xfrm>
            <a:off x="838200" y="5600700"/>
            <a:ext cx="5228116" cy="40421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t="7070"/>
          <a:stretch/>
        </p:blipFill>
        <p:spPr>
          <a:xfrm>
            <a:off x="6481607" y="5600700"/>
            <a:ext cx="5269714" cy="40062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rcRect t="7115"/>
          <a:stretch/>
        </p:blipFill>
        <p:spPr>
          <a:xfrm>
            <a:off x="12192000" y="5600700"/>
            <a:ext cx="5208372" cy="397960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06446" y="5128989"/>
            <a:ext cx="254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대분류별</a:t>
            </a:r>
            <a:r>
              <a:rPr lang="ko-KR" altLang="en-US" sz="2800" dirty="0" smtClean="0"/>
              <a:t> 금액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7658412" y="5128989"/>
            <a:ext cx="254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중</a:t>
            </a:r>
            <a:r>
              <a:rPr lang="ko-KR" altLang="en-US" sz="2800" dirty="0" err="1" smtClean="0"/>
              <a:t>분류별</a:t>
            </a:r>
            <a:r>
              <a:rPr lang="ko-KR" altLang="en-US" sz="2800" dirty="0" smtClean="0"/>
              <a:t> 금액</a:t>
            </a:r>
            <a:endParaRPr lang="ko-KR" alt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3525309" y="5128989"/>
            <a:ext cx="254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소</a:t>
            </a:r>
            <a:r>
              <a:rPr lang="ko-KR" altLang="en-US" sz="2800" dirty="0" err="1" smtClean="0"/>
              <a:t>분류별</a:t>
            </a:r>
            <a:r>
              <a:rPr lang="ko-KR" altLang="en-US" sz="2800" dirty="0" smtClean="0"/>
              <a:t> 금액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102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/>
          <p:cNvSpPr txBox="1"/>
          <p:nvPr/>
        </p:nvSpPr>
        <p:spPr>
          <a:xfrm>
            <a:off x="533400" y="342900"/>
            <a:ext cx="5585113" cy="58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테스트</a:t>
            </a:r>
            <a:r>
              <a:rPr lang="en-US" sz="3799" u="none" dirty="0" smtClean="0">
                <a:solidFill>
                  <a:srgbClr val="718BAB"/>
                </a:solidFill>
                <a:latin typeface="Klein Bold"/>
              </a:rPr>
              <a:t> </a:t>
            </a:r>
            <a:r>
              <a:rPr lang="ko-KR" altLang="en-US" sz="3799" u="none" dirty="0" smtClean="0">
                <a:solidFill>
                  <a:srgbClr val="718BAB"/>
                </a:solidFill>
                <a:latin typeface="Klein Bold"/>
              </a:rPr>
              <a:t>시나리오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401780" y="202752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319554"/>
              </p:ext>
            </p:extLst>
          </p:nvPr>
        </p:nvGraphicFramePr>
        <p:xfrm>
          <a:off x="47896" y="2705100"/>
          <a:ext cx="18163904" cy="6324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워크시트" r:id="rId5" imgW="15602058" imgH="4800484" progId="Excel.Sheet.12">
                  <p:embed/>
                </p:oleObj>
              </mc:Choice>
              <mc:Fallback>
                <p:oleObj name="워크시트" r:id="rId5" imgW="15602058" imgH="48004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96" y="2705100"/>
                        <a:ext cx="18163904" cy="6324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55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4"/>
          <p:cNvGrpSpPr/>
          <p:nvPr/>
        </p:nvGrpSpPr>
        <p:grpSpPr>
          <a:xfrm>
            <a:off x="6324600" y="0"/>
            <a:ext cx="11970327" cy="10287000"/>
            <a:chOff x="0" y="0"/>
            <a:chExt cx="4816593" cy="1715591"/>
          </a:xfrm>
          <a:solidFill>
            <a:schemeClr val="bg1">
              <a:lumMod val="95000"/>
            </a:schemeClr>
          </a:solidFill>
        </p:grpSpPr>
        <p:sp>
          <p:nvSpPr>
            <p:cNvPr id="30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grpFill/>
          </p:spPr>
        </p:sp>
        <p:sp>
          <p:nvSpPr>
            <p:cNvPr id="31" name="TextBox 6"/>
            <p:cNvSpPr txBox="1"/>
            <p:nvPr/>
          </p:nvSpPr>
          <p:spPr>
            <a:xfrm>
              <a:off x="0" y="0"/>
              <a:ext cx="4816593" cy="171559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241434" y="31397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462386" y="420326"/>
            <a:ext cx="8083206" cy="1148353"/>
            <a:chOff x="0" y="0"/>
            <a:chExt cx="10777610" cy="15311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5182806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ko-KR" altLang="en-US" sz="3799" dirty="0" smtClean="0">
                  <a:solidFill>
                    <a:srgbClr val="2A2E3A"/>
                  </a:solidFill>
                  <a:latin typeface="Klein Bold"/>
                </a:rPr>
                <a:t>프로젝트 주제</a:t>
              </a:r>
              <a:endParaRPr lang="en-US" sz="3799" u="none" dirty="0">
                <a:solidFill>
                  <a:srgbClr val="2A2E3A"/>
                </a:solidFill>
                <a:latin typeface="Kle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15584"/>
              <a:ext cx="1077761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기업의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구매 및 조달 과정을 효율적으로 관리하기 위해 설계된 통합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솔루션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245786" y="7843930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9462386" y="7847196"/>
            <a:ext cx="8616606" cy="2071682"/>
            <a:chOff x="0" y="0"/>
            <a:chExt cx="11488810" cy="27622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5987577" cy="786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ko-KR" altLang="en-US" sz="3799" dirty="0" smtClean="0">
                  <a:solidFill>
                    <a:srgbClr val="2A2E3A"/>
                  </a:solidFill>
                  <a:latin typeface="Klein Bold"/>
                </a:rPr>
                <a:t>프로젝트 목적</a:t>
              </a:r>
              <a:endParaRPr lang="en-US" sz="3799" u="none" dirty="0">
                <a:solidFill>
                  <a:srgbClr val="2A2E3A"/>
                </a:solidFill>
                <a:latin typeface="Klein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15582"/>
              <a:ext cx="11488810" cy="1846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lvl="0" indent="-285750">
                <a:lnSpc>
                  <a:spcPts val="3639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b="1" dirty="0"/>
                <a:t>효율성 향상</a:t>
              </a:r>
              <a:r>
                <a:rPr lang="en-US" altLang="ko-KR" dirty="0"/>
                <a:t>: </a:t>
              </a:r>
              <a:r>
                <a:rPr lang="ko-KR" altLang="en-US" dirty="0"/>
                <a:t>자동화된 시스템을 통해 </a:t>
              </a:r>
              <a:r>
                <a:rPr lang="ko-KR" altLang="en-US" dirty="0" err="1"/>
                <a:t>구매조달</a:t>
              </a:r>
              <a:r>
                <a:rPr lang="ko-KR" altLang="en-US" dirty="0"/>
                <a:t> 프로세스의 효율성을 </a:t>
              </a:r>
              <a:r>
                <a:rPr lang="ko-KR" altLang="en-US" dirty="0" smtClean="0"/>
                <a:t>극대화 합니다</a:t>
              </a:r>
              <a:r>
                <a:rPr lang="en-US" altLang="ko-KR" dirty="0" smtClean="0"/>
                <a:t>.</a:t>
              </a:r>
            </a:p>
            <a:p>
              <a:pPr marL="285750" lvl="0" indent="-285750">
                <a:lnSpc>
                  <a:spcPts val="3639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b="1" dirty="0" smtClean="0"/>
                <a:t>재고 </a:t>
              </a:r>
              <a:r>
                <a:rPr lang="ko-KR" altLang="en-US" b="1" dirty="0"/>
                <a:t>관리 최적화</a:t>
              </a:r>
              <a:r>
                <a:rPr lang="en-US" altLang="ko-KR" dirty="0"/>
                <a:t>: </a:t>
              </a:r>
              <a:r>
                <a:rPr lang="ko-KR" altLang="en-US" dirty="0"/>
                <a:t>자재의 저장</a:t>
              </a:r>
              <a:r>
                <a:rPr lang="en-US" altLang="ko-KR" dirty="0"/>
                <a:t>, </a:t>
              </a:r>
              <a:r>
                <a:rPr lang="ko-KR" altLang="en-US" dirty="0"/>
                <a:t>소요</a:t>
              </a:r>
              <a:r>
                <a:rPr lang="en-US" altLang="ko-KR" dirty="0"/>
                <a:t>, </a:t>
              </a:r>
              <a:r>
                <a:rPr lang="ko-KR" altLang="en-US" dirty="0"/>
                <a:t>수불</a:t>
              </a:r>
              <a:r>
                <a:rPr lang="en-US" altLang="ko-KR" dirty="0"/>
                <a:t>, </a:t>
              </a:r>
              <a:r>
                <a:rPr lang="ko-KR" altLang="en-US" dirty="0"/>
                <a:t>재고 관리를 통합하여 필요한 자재를 적시에 확보하고</a:t>
              </a:r>
              <a:r>
                <a:rPr lang="en-US" altLang="ko-KR" dirty="0"/>
                <a:t>, </a:t>
              </a:r>
              <a:r>
                <a:rPr lang="ko-KR" altLang="en-US" dirty="0"/>
                <a:t>과잉 재고나 부족으로 인한 문제를 방지합니다</a:t>
              </a:r>
              <a:r>
                <a:rPr lang="en-US" altLang="ko-KR" dirty="0" smtClean="0"/>
                <a:t>.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7754682" y="8251953"/>
            <a:ext cx="442544" cy="627318"/>
          </a:xfrm>
          <a:custGeom>
            <a:avLst/>
            <a:gdLst/>
            <a:ahLst/>
            <a:cxnLst/>
            <a:rect l="l" t="t" r="r" b="b"/>
            <a:pathLst>
              <a:path w="442544" h="627318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1"/>
          <p:cNvSpPr txBox="1"/>
          <p:nvPr/>
        </p:nvSpPr>
        <p:spPr>
          <a:xfrm>
            <a:off x="427803" y="2288955"/>
            <a:ext cx="74295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ko-KR" altLang="en-US" sz="6999" dirty="0" smtClean="0">
                <a:solidFill>
                  <a:srgbClr val="718BAB"/>
                </a:solidFill>
                <a:latin typeface="Klein Bold"/>
              </a:rPr>
              <a:t>프로젝트 개요</a:t>
            </a:r>
            <a:endParaRPr lang="en-US" sz="6999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6" name="Freeform 18"/>
          <p:cNvSpPr/>
          <p:nvPr/>
        </p:nvSpPr>
        <p:spPr>
          <a:xfrm>
            <a:off x="7249135" y="2182161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19"/>
          <p:cNvGrpSpPr/>
          <p:nvPr/>
        </p:nvGrpSpPr>
        <p:grpSpPr>
          <a:xfrm>
            <a:off x="9462386" y="2197514"/>
            <a:ext cx="8689363" cy="5245227"/>
            <a:chOff x="0" y="0"/>
            <a:chExt cx="11585819" cy="6993631"/>
          </a:xfrm>
        </p:grpSpPr>
        <p:sp>
          <p:nvSpPr>
            <p:cNvPr id="25" name="TextBox 20"/>
            <p:cNvSpPr txBox="1"/>
            <p:nvPr/>
          </p:nvSpPr>
          <p:spPr>
            <a:xfrm>
              <a:off x="0" y="0"/>
              <a:ext cx="5987577" cy="786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ko-KR" altLang="en-US" sz="3799" dirty="0" smtClean="0">
                  <a:solidFill>
                    <a:srgbClr val="2A2E3A"/>
                  </a:solidFill>
                  <a:latin typeface="Klein Bold"/>
                </a:rPr>
                <a:t>주요 기능</a:t>
              </a:r>
              <a:endParaRPr lang="en-US" sz="3799" u="none" dirty="0">
                <a:solidFill>
                  <a:srgbClr val="2A2E3A"/>
                </a:solidFill>
                <a:latin typeface="Klein Bold"/>
              </a:endParaRPr>
            </a:p>
          </p:txBody>
        </p:sp>
        <p:sp>
          <p:nvSpPr>
            <p:cNvPr id="26" name="TextBox 21"/>
            <p:cNvSpPr txBox="1"/>
            <p:nvPr/>
          </p:nvSpPr>
          <p:spPr>
            <a:xfrm>
              <a:off x="0" y="838105"/>
              <a:ext cx="11585819" cy="61555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lvl="0" indent="-285750">
                <a:lnSpc>
                  <a:spcPts val="3639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b="1" dirty="0" smtClean="0">
                  <a:solidFill>
                    <a:srgbClr val="2A2E3A"/>
                  </a:solidFill>
                  <a:latin typeface="Helios"/>
                </a:rPr>
                <a:t>구매전략 </a:t>
              </a:r>
              <a:r>
                <a:rPr lang="ko-KR" altLang="en-US" b="1" dirty="0">
                  <a:solidFill>
                    <a:srgbClr val="2A2E3A"/>
                  </a:solidFill>
                  <a:latin typeface="Helios"/>
                </a:rPr>
                <a:t>수립</a:t>
              </a: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: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구매조달팀이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효율적으로 운영될 수 있도록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구매 방침과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구매계획을 수립하는 데 도움을 줍니다</a:t>
              </a: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. 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  <a:p>
              <a:pPr marL="285750" lvl="0" indent="-285750">
                <a:lnSpc>
                  <a:spcPts val="3639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b="1" dirty="0" smtClean="0">
                  <a:solidFill>
                    <a:srgbClr val="2A2E3A"/>
                  </a:solidFill>
                  <a:latin typeface="Helios"/>
                </a:rPr>
                <a:t>전략 </a:t>
              </a:r>
              <a:r>
                <a:rPr lang="ko-KR" altLang="en-US" b="1" dirty="0" err="1" smtClean="0">
                  <a:solidFill>
                    <a:srgbClr val="2A2E3A"/>
                  </a:solidFill>
                  <a:latin typeface="Helios"/>
                </a:rPr>
                <a:t>소싱</a:t>
              </a: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: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구매조달팀이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협력회사를 관리하고</a:t>
              </a: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,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필요한 제품이나 서비스를 제공하기 위해 개발 구매를 계획하고 추적하는 데 필요한 기능을 제공합니다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.</a:t>
              </a:r>
            </a:p>
            <a:p>
              <a:pPr marL="285750" lvl="0" indent="-285750">
                <a:lnSpc>
                  <a:spcPts val="3639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b="1" dirty="0" smtClean="0">
                  <a:solidFill>
                    <a:srgbClr val="2A2E3A"/>
                  </a:solidFill>
                  <a:latin typeface="Helios"/>
                </a:rPr>
                <a:t>조달구매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:</a:t>
              </a:r>
              <a:endParaRPr lang="en-US" altLang="ko-KR" dirty="0">
                <a:solidFill>
                  <a:srgbClr val="2A2E3A"/>
                </a:solidFill>
                <a:latin typeface="Helios"/>
              </a:endParaRPr>
            </a:p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     &gt; </a:t>
              </a:r>
              <a:r>
                <a:rPr lang="ko-KR" altLang="en-US" b="1" dirty="0" smtClean="0">
                  <a:solidFill>
                    <a:srgbClr val="2A2E3A"/>
                  </a:solidFill>
                  <a:latin typeface="Helios"/>
                </a:rPr>
                <a:t>발주</a:t>
              </a:r>
              <a:r>
                <a:rPr lang="en-US" altLang="ko-KR" b="1" dirty="0">
                  <a:solidFill>
                    <a:srgbClr val="2A2E3A"/>
                  </a:solidFill>
                  <a:latin typeface="Helios"/>
                </a:rPr>
                <a:t>/</a:t>
              </a:r>
              <a:r>
                <a:rPr lang="ko-KR" altLang="en-US" b="1" dirty="0" smtClean="0">
                  <a:solidFill>
                    <a:srgbClr val="2A2E3A"/>
                  </a:solidFill>
                  <a:latin typeface="Helios"/>
                </a:rPr>
                <a:t>납기 관리</a:t>
              </a: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: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구매조달팀이 발주를 생성하고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납기를 관리하며</a:t>
              </a: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,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수입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검사와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/>
              </a:r>
              <a:br>
                <a:rPr lang="en-US" altLang="ko-KR" dirty="0" smtClean="0">
                  <a:solidFill>
                    <a:srgbClr val="2A2E3A"/>
                  </a:solidFill>
                  <a:latin typeface="Helios"/>
                </a:rPr>
              </a:b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      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 반품을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처리하는 데 필요한 모든 도구와 프로세스를 제공합니다</a:t>
              </a: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.</a:t>
              </a:r>
            </a:p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     &gt; </a:t>
              </a:r>
              <a:r>
                <a:rPr lang="ko-KR" altLang="en-US" b="1" dirty="0" smtClean="0">
                  <a:solidFill>
                    <a:srgbClr val="2A2E3A"/>
                  </a:solidFill>
                  <a:latin typeface="Helios"/>
                </a:rPr>
                <a:t>자재관리</a:t>
              </a: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: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자재의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저장과 소요를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관리하고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자재 수불을 기록하며</a:t>
              </a: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,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재고를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/>
              </a:r>
              <a:br>
                <a:rPr lang="en-US" altLang="ko-KR" dirty="0" smtClean="0">
                  <a:solidFill>
                    <a:srgbClr val="2A2E3A"/>
                  </a:solidFill>
                  <a:latin typeface="Helios"/>
                </a:rPr>
              </a:b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       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추적하고 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관리하는 데 필요한 기능을 제공합니다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.</a:t>
              </a:r>
            </a:p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- </a:t>
              </a:r>
              <a:r>
                <a:rPr lang="ko-KR" altLang="en-US" b="1" dirty="0" smtClean="0">
                  <a:solidFill>
                    <a:srgbClr val="2A2E3A"/>
                  </a:solidFill>
                  <a:latin typeface="Helios"/>
                </a:rPr>
                <a:t>결산 및 리포트 </a:t>
              </a:r>
              <a:endParaRPr lang="en-US" altLang="ko-KR" b="1" dirty="0">
                <a:solidFill>
                  <a:srgbClr val="2A2E3A"/>
                </a:solidFill>
                <a:latin typeface="Helios"/>
              </a:endParaRPr>
            </a:p>
          </p:txBody>
        </p:sp>
      </p:grpSp>
      <p:sp>
        <p:nvSpPr>
          <p:cNvPr id="27" name="Freeform 23"/>
          <p:cNvSpPr/>
          <p:nvPr/>
        </p:nvSpPr>
        <p:spPr>
          <a:xfrm>
            <a:off x="7758031" y="2577121"/>
            <a:ext cx="442544" cy="627318"/>
          </a:xfrm>
          <a:custGeom>
            <a:avLst/>
            <a:gdLst/>
            <a:ahLst/>
            <a:cxnLst/>
            <a:rect l="l" t="t" r="r" b="b"/>
            <a:pathLst>
              <a:path w="442544" h="627318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/>
          <p:cNvSpPr/>
          <p:nvPr/>
        </p:nvSpPr>
        <p:spPr>
          <a:xfrm>
            <a:off x="7754682" y="696572"/>
            <a:ext cx="442544" cy="627318"/>
          </a:xfrm>
          <a:custGeom>
            <a:avLst/>
            <a:gdLst/>
            <a:ahLst/>
            <a:cxnLst/>
            <a:rect l="l" t="t" r="r" b="b"/>
            <a:pathLst>
              <a:path w="442544" h="627318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/>
          <p:cNvSpPr txBox="1"/>
          <p:nvPr/>
        </p:nvSpPr>
        <p:spPr>
          <a:xfrm>
            <a:off x="533400" y="342900"/>
            <a:ext cx="5585113" cy="58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테스트 케이스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401780" y="202752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782153"/>
              </p:ext>
            </p:extLst>
          </p:nvPr>
        </p:nvGraphicFramePr>
        <p:xfrm>
          <a:off x="39188" y="2324100"/>
          <a:ext cx="8495211" cy="629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" name="워크시트" r:id="rId5" imgW="9610743" imgH="6295922" progId="Excel.Sheet.12">
                  <p:embed/>
                </p:oleObj>
              </mc:Choice>
              <mc:Fallback>
                <p:oleObj name="워크시트" r:id="rId5" imgW="9610743" imgH="62959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188" y="2324100"/>
                        <a:ext cx="8495211" cy="629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822200"/>
              </p:ext>
            </p:extLst>
          </p:nvPr>
        </p:nvGraphicFramePr>
        <p:xfrm>
          <a:off x="8610599" y="52252"/>
          <a:ext cx="9610725" cy="5167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" name="워크시트" r:id="rId7" imgW="9610743" imgH="5457671" progId="Excel.Sheet.12">
                  <p:embed/>
                </p:oleObj>
              </mc:Choice>
              <mc:Fallback>
                <p:oleObj name="워크시트" r:id="rId7" imgW="9610743" imgH="54576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599" y="52252"/>
                        <a:ext cx="9610725" cy="5167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754687"/>
              </p:ext>
            </p:extLst>
          </p:nvPr>
        </p:nvGraphicFramePr>
        <p:xfrm>
          <a:off x="8610599" y="5295900"/>
          <a:ext cx="9610725" cy="4959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" name="워크시트" r:id="rId9" imgW="9610743" imgH="5038892" progId="Excel.Sheet.12">
                  <p:embed/>
                </p:oleObj>
              </mc:Choice>
              <mc:Fallback>
                <p:oleObj name="워크시트" r:id="rId9" imgW="9610743" imgH="50388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599" y="5295900"/>
                        <a:ext cx="9610725" cy="4959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90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4"/>
          <p:cNvSpPr txBox="1"/>
          <p:nvPr/>
        </p:nvSpPr>
        <p:spPr>
          <a:xfrm>
            <a:off x="533400" y="342900"/>
            <a:ext cx="5585113" cy="58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테스트</a:t>
            </a:r>
            <a:r>
              <a:rPr lang="en-US" sz="3799" u="none" dirty="0" smtClean="0">
                <a:solidFill>
                  <a:srgbClr val="718BAB"/>
                </a:solidFill>
                <a:latin typeface="Klein Bold"/>
              </a:rPr>
              <a:t> </a:t>
            </a:r>
            <a:r>
              <a:rPr lang="ko-KR" altLang="en-US" sz="3799" u="none" dirty="0" smtClean="0">
                <a:solidFill>
                  <a:srgbClr val="718BAB"/>
                </a:solidFill>
                <a:latin typeface="Klein Bold"/>
              </a:rPr>
              <a:t>결과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-401780" y="202752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05771"/>
              </p:ext>
            </p:extLst>
          </p:nvPr>
        </p:nvGraphicFramePr>
        <p:xfrm>
          <a:off x="52252" y="1533801"/>
          <a:ext cx="8610601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" name="워크시트" r:id="rId5" imgW="10677485" imgH="3781515" progId="Excel.Sheet.12">
                  <p:embed/>
                </p:oleObj>
              </mc:Choice>
              <mc:Fallback>
                <p:oleObj name="워크시트" r:id="rId5" imgW="10677485" imgH="3781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52" y="1533801"/>
                        <a:ext cx="8610601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973472"/>
              </p:ext>
            </p:extLst>
          </p:nvPr>
        </p:nvGraphicFramePr>
        <p:xfrm>
          <a:off x="1735518" y="5805352"/>
          <a:ext cx="13558833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" name="워크시트" r:id="rId7" imgW="11744227" imgH="4200641" progId="Excel.Sheet.12">
                  <p:embed/>
                </p:oleObj>
              </mc:Choice>
              <mc:Fallback>
                <p:oleObj name="워크시트" r:id="rId7" imgW="11744227" imgH="42006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35518" y="5805352"/>
                        <a:ext cx="13558833" cy="427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45946"/>
              </p:ext>
            </p:extLst>
          </p:nvPr>
        </p:nvGraphicFramePr>
        <p:xfrm>
          <a:off x="8711075" y="1533801"/>
          <a:ext cx="9537736" cy="3962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워크시트" r:id="rId9" imgW="10020228" imgH="3362389" progId="Excel.Sheet.12">
                  <p:embed/>
                </p:oleObj>
              </mc:Choice>
              <mc:Fallback>
                <p:oleObj name="워크시트" r:id="rId9" imgW="10020228" imgH="33623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11075" y="1533801"/>
                        <a:ext cx="9537736" cy="3962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4"/>
          <p:cNvSpPr txBox="1"/>
          <p:nvPr/>
        </p:nvSpPr>
        <p:spPr>
          <a:xfrm>
            <a:off x="533401" y="342900"/>
            <a:ext cx="22860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테스트</a:t>
            </a:r>
            <a:r>
              <a:rPr lang="en-US" altLang="ko-KR" sz="3799" dirty="0" smtClean="0">
                <a:solidFill>
                  <a:srgbClr val="718BAB"/>
                </a:solidFill>
                <a:latin typeface="Klein Bold"/>
              </a:rPr>
              <a:t> </a:t>
            </a:r>
            <a:br>
              <a:rPr lang="en-US" altLang="ko-KR" sz="3799" dirty="0" smtClean="0">
                <a:solidFill>
                  <a:srgbClr val="718BAB"/>
                </a:solidFill>
                <a:latin typeface="Klein Bold"/>
              </a:rPr>
            </a:b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결과 조치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-401780" y="202752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068168"/>
              </p:ext>
            </p:extLst>
          </p:nvPr>
        </p:nvGraphicFramePr>
        <p:xfrm>
          <a:off x="3354991" y="858045"/>
          <a:ext cx="7695612" cy="4279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7" name="워크시트" r:id="rId5" imgW="7553256" imgH="4200641" progId="Excel.Sheet.12">
                  <p:embed/>
                </p:oleObj>
              </mc:Choice>
              <mc:Fallback>
                <p:oleObj name="워크시트" r:id="rId5" imgW="7553256" imgH="42006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4991" y="858045"/>
                        <a:ext cx="7695612" cy="4279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734072"/>
              </p:ext>
            </p:extLst>
          </p:nvPr>
        </p:nvGraphicFramePr>
        <p:xfrm>
          <a:off x="1676400" y="5760828"/>
          <a:ext cx="14630400" cy="44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8" name="워크시트" r:id="rId7" imgW="12353943" imgH="4200641" progId="Excel.Sheet.12">
                  <p:embed/>
                </p:oleObj>
              </mc:Choice>
              <mc:Fallback>
                <p:oleObj name="워크시트" r:id="rId7" imgW="12353943" imgH="42006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6400" y="5760828"/>
                        <a:ext cx="14630400" cy="44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561325"/>
              </p:ext>
            </p:extLst>
          </p:nvPr>
        </p:nvGraphicFramePr>
        <p:xfrm>
          <a:off x="11256488" y="845732"/>
          <a:ext cx="6802912" cy="4291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9" name="워크시트" r:id="rId9" imgW="6657942" imgH="4200641" progId="Excel.Sheet.12">
                  <p:embed/>
                </p:oleObj>
              </mc:Choice>
              <mc:Fallback>
                <p:oleObj name="워크시트" r:id="rId9" imgW="6657942" imgH="42006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56488" y="845732"/>
                        <a:ext cx="6802912" cy="4291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542213"/>
              </p:ext>
            </p:extLst>
          </p:nvPr>
        </p:nvGraphicFramePr>
        <p:xfrm>
          <a:off x="3354991" y="409404"/>
          <a:ext cx="7695612" cy="475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0" name="워크시트" r:id="rId11" imgW="7553256" imgH="466738" progId="Excel.Sheet.12">
                  <p:embed/>
                </p:oleObj>
              </mc:Choice>
              <mc:Fallback>
                <p:oleObj name="워크시트" r:id="rId11" imgW="7553256" imgH="4667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54991" y="409404"/>
                        <a:ext cx="7695612" cy="475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00960"/>
              </p:ext>
            </p:extLst>
          </p:nvPr>
        </p:nvGraphicFramePr>
        <p:xfrm>
          <a:off x="11256490" y="396704"/>
          <a:ext cx="6802910" cy="47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" name="워크시트" r:id="rId13" imgW="7553256" imgH="466738" progId="Excel.Sheet.12">
                  <p:embed/>
                </p:oleObj>
              </mc:Choice>
              <mc:Fallback>
                <p:oleObj name="워크시트" r:id="rId13" imgW="7553256" imgH="4667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256490" y="396704"/>
                        <a:ext cx="6802910" cy="473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593039"/>
              </p:ext>
            </p:extLst>
          </p:nvPr>
        </p:nvGraphicFramePr>
        <p:xfrm>
          <a:off x="1676400" y="5382984"/>
          <a:ext cx="14630400" cy="407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" name="워크시트" r:id="rId15" imgW="12353943" imgH="343016" progId="Excel.Sheet.12">
                  <p:embed/>
                </p:oleObj>
              </mc:Choice>
              <mc:Fallback>
                <p:oleObj name="워크시트" r:id="rId15" imgW="12353943" imgH="3430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76400" y="5382984"/>
                        <a:ext cx="14630400" cy="407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81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78472" cy="2324100"/>
            <a:chOff x="0" y="0"/>
            <a:chExt cx="24371296" cy="5030819"/>
          </a:xfrm>
          <a:solidFill>
            <a:srgbClr val="153969"/>
          </a:solidFill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71296" cy="5030819"/>
            </a:xfrm>
            <a:prstGeom prst="rect">
              <a:avLst/>
            </a:prstGeom>
            <a:grpFill/>
          </p:spPr>
        </p:pic>
      </p:grpSp>
      <p:grpSp>
        <p:nvGrpSpPr>
          <p:cNvPr id="4" name="Group 4"/>
          <p:cNvGrpSpPr/>
          <p:nvPr/>
        </p:nvGrpSpPr>
        <p:grpSpPr>
          <a:xfrm>
            <a:off x="0" y="2628900"/>
            <a:ext cx="18288000" cy="7658100"/>
            <a:chOff x="0" y="0"/>
            <a:chExt cx="4816593" cy="1715591"/>
          </a:xfrm>
          <a:solidFill>
            <a:schemeClr val="bg1">
              <a:lumMod val="9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  <a:solidFill>
              <a:schemeClr val="bg1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200" y="3050774"/>
            <a:ext cx="18135596" cy="1192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8800" dirty="0" smtClean="0">
                <a:latin typeface="Klein Bold"/>
              </a:rPr>
              <a:t>시스템 기능 시연</a:t>
            </a:r>
            <a:endParaRPr lang="en-US" sz="8000" dirty="0">
              <a:latin typeface="Klein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2"/>
          <p:cNvGrpSpPr/>
          <p:nvPr/>
        </p:nvGrpSpPr>
        <p:grpSpPr>
          <a:xfrm>
            <a:off x="0" y="7810500"/>
            <a:ext cx="18291531" cy="2482070"/>
            <a:chOff x="0" y="0"/>
            <a:chExt cx="24371296" cy="5030819"/>
          </a:xfrm>
          <a:solidFill>
            <a:srgbClr val="153969"/>
          </a:solidFill>
        </p:grpSpPr>
        <p:pic>
          <p:nvPicPr>
            <p:cNvPr id="14" name="Picture 3"/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71296" cy="5030819"/>
            </a:xfrm>
            <a:prstGeom prst="rect">
              <a:avLst/>
            </a:prstGeom>
            <a:grpFill/>
          </p:spPr>
        </p:pic>
      </p:grpSp>
      <p:sp>
        <p:nvSpPr>
          <p:cNvPr id="15" name="Freeform 10"/>
          <p:cNvSpPr/>
          <p:nvPr/>
        </p:nvSpPr>
        <p:spPr>
          <a:xfrm>
            <a:off x="8333201" y="9729360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9"/>
          <p:cNvSpPr txBox="1"/>
          <p:nvPr/>
        </p:nvSpPr>
        <p:spPr>
          <a:xfrm>
            <a:off x="54429" y="4578686"/>
            <a:ext cx="18135596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Klein Bold"/>
              </a:rPr>
              <a:t>*</a:t>
            </a:r>
            <a:r>
              <a:rPr lang="ko-KR" altLang="en-US" sz="2800" dirty="0" smtClean="0">
                <a:latin typeface="Klein Bold"/>
              </a:rPr>
              <a:t>테스트 계정</a:t>
            </a:r>
            <a:r>
              <a:rPr lang="en-US" altLang="ko-KR" sz="2800" dirty="0" smtClean="0">
                <a:latin typeface="Klein Bold"/>
              </a:rPr>
              <a:t>*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Klein Bold"/>
                <a:hlinkClick r:id="rId6"/>
              </a:rPr>
              <a:t>http://</a:t>
            </a:r>
            <a:r>
              <a:rPr lang="en-US" altLang="ko-KR" sz="2800" dirty="0" smtClean="0">
                <a:latin typeface="Klein Bold"/>
                <a:hlinkClick r:id="rId6"/>
              </a:rPr>
              <a:t>192.168.35.8:9060/Con/login</a:t>
            </a:r>
            <a:endParaRPr lang="en-US" altLang="ko-KR" sz="2800" dirty="0" smtClean="0">
              <a:latin typeface="Klein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Klein Bold"/>
              </a:rPr>
              <a:t>업체</a:t>
            </a:r>
            <a:r>
              <a:rPr lang="en-US" altLang="ko-KR" sz="2800" dirty="0" smtClean="0">
                <a:latin typeface="Klein Bold"/>
              </a:rPr>
              <a:t>/ </a:t>
            </a:r>
            <a:r>
              <a:rPr lang="ko-KR" altLang="en-US" sz="2800" dirty="0" smtClean="0">
                <a:latin typeface="Klein Bold"/>
              </a:rPr>
              <a:t>제품 등록 담당자 </a:t>
            </a:r>
            <a:r>
              <a:rPr lang="en-US" altLang="ko-KR" sz="2800" dirty="0" smtClean="0">
                <a:latin typeface="Klein Bold"/>
              </a:rPr>
              <a:t>ID: test1, pw: 1234</a:t>
            </a:r>
            <a:endParaRPr lang="en-US" altLang="ko-KR" sz="2800" dirty="0">
              <a:latin typeface="Klein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Klein Bold"/>
              </a:rPr>
              <a:t>구매 조달 담당자 </a:t>
            </a:r>
            <a:r>
              <a:rPr lang="en-US" altLang="ko-KR" sz="2800" dirty="0" smtClean="0">
                <a:latin typeface="Klein Bold"/>
              </a:rPr>
              <a:t>ID: test2, pw: 1234</a:t>
            </a:r>
          </a:p>
        </p:txBody>
      </p:sp>
    </p:spTree>
    <p:extLst>
      <p:ext uri="{BB962C8B-B14F-4D97-AF65-F5344CB8AC3E}">
        <p14:creationId xmlns:p14="http://schemas.microsoft.com/office/powerpoint/2010/main" val="35613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78472" cy="10287000"/>
            <a:chOff x="0" y="0"/>
            <a:chExt cx="24371296" cy="5030819"/>
          </a:xfrm>
          <a:solidFill>
            <a:srgbClr val="153969"/>
          </a:solidFill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71296" cy="5030819"/>
            </a:xfrm>
            <a:prstGeom prst="rect">
              <a:avLst/>
            </a:prstGeom>
            <a:grpFill/>
          </p:spPr>
        </p:pic>
      </p:grpSp>
      <p:sp>
        <p:nvSpPr>
          <p:cNvPr id="10" name="Freeform 10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9"/>
          <p:cNvSpPr txBox="1"/>
          <p:nvPr/>
        </p:nvSpPr>
        <p:spPr>
          <a:xfrm>
            <a:off x="76200" y="4513530"/>
            <a:ext cx="18135596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8000" dirty="0" smtClean="0">
                <a:solidFill>
                  <a:schemeClr val="bg1"/>
                </a:solidFill>
                <a:latin typeface="Klein Bold"/>
              </a:rPr>
              <a:t>감사합니다</a:t>
            </a:r>
            <a:r>
              <a:rPr lang="en-US" altLang="ko-KR" sz="8000" dirty="0" smtClean="0">
                <a:solidFill>
                  <a:schemeClr val="bg1"/>
                </a:solidFill>
                <a:latin typeface="Klein Bold"/>
              </a:rPr>
              <a:t>.</a:t>
            </a:r>
            <a:endParaRPr lang="en-US" sz="8000" dirty="0">
              <a:solidFill>
                <a:schemeClr val="bg1"/>
              </a:solidFill>
              <a:latin typeface="Klein Bold"/>
            </a:endParaRPr>
          </a:p>
        </p:txBody>
      </p:sp>
      <p:sp>
        <p:nvSpPr>
          <p:cNvPr id="16" name="Freeform 10"/>
          <p:cNvSpPr/>
          <p:nvPr/>
        </p:nvSpPr>
        <p:spPr>
          <a:xfrm>
            <a:off x="8333203" y="9695306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9806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/>
        </p:nvGrpSpPr>
        <p:grpSpPr>
          <a:xfrm>
            <a:off x="0" y="0"/>
            <a:ext cx="18288001" cy="3773114"/>
            <a:chOff x="-12707" y="0"/>
            <a:chExt cx="24396707" cy="5030819"/>
          </a:xfrm>
          <a:solidFill>
            <a:schemeClr val="tx2"/>
          </a:solidFill>
        </p:grpSpPr>
        <p:pic>
          <p:nvPicPr>
            <p:cNvPr id="21" name="Picture 3"/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27933" b="41099"/>
            <a:stretch>
              <a:fillRect/>
            </a:stretch>
          </p:blipFill>
          <p:spPr>
            <a:xfrm>
              <a:off x="-12707" y="0"/>
              <a:ext cx="24396707" cy="5030819"/>
            </a:xfrm>
            <a:prstGeom prst="rect">
              <a:avLst/>
            </a:prstGeom>
            <a:grpFill/>
          </p:spPr>
        </p:pic>
      </p:grpSp>
      <p:sp>
        <p:nvSpPr>
          <p:cNvPr id="25" name="Freeform 10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1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63188" y="877051"/>
            <a:ext cx="13049553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6999" dirty="0" smtClean="0">
                <a:solidFill>
                  <a:schemeClr val="bg1"/>
                </a:solidFill>
                <a:latin typeface="Klein Bold"/>
              </a:rPr>
              <a:t>기술 스택</a:t>
            </a:r>
            <a:endParaRPr lang="en-US" sz="6999" dirty="0">
              <a:solidFill>
                <a:schemeClr val="bg1"/>
              </a:solidFill>
              <a:latin typeface="Klein Bold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2" y="7748847"/>
            <a:ext cx="2990850" cy="11327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9" y="6554637"/>
            <a:ext cx="742950" cy="7429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9" t="17471" r="22506" b="21382"/>
          <a:stretch/>
        </p:blipFill>
        <p:spPr>
          <a:xfrm>
            <a:off x="4870143" y="6281586"/>
            <a:ext cx="2209800" cy="1289051"/>
          </a:xfrm>
          <a:prstGeom prst="rect">
            <a:avLst/>
          </a:prstGeom>
        </p:spPr>
      </p:pic>
      <p:pic>
        <p:nvPicPr>
          <p:cNvPr id="35" name="Picture 2" descr="파일:IntelliJ IDEA Icon.svg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578" y="7932305"/>
            <a:ext cx="936172" cy="93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786" y="6492625"/>
            <a:ext cx="1080592" cy="108059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619" y="6576825"/>
            <a:ext cx="2447034" cy="9070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544" y="7627727"/>
            <a:ext cx="1329183" cy="132918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5"/>
          <a:srcRect l="9596" t="18614" r="12221" b="27102"/>
          <a:stretch/>
        </p:blipFill>
        <p:spPr>
          <a:xfrm>
            <a:off x="380380" y="5519585"/>
            <a:ext cx="3048001" cy="76200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03" y="6386437"/>
            <a:ext cx="2092840" cy="107719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28600" y="4467406"/>
            <a:ext cx="3753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프론트 </a:t>
            </a:r>
            <a:r>
              <a:rPr lang="ko-KR" altLang="en-US" sz="4800" dirty="0" err="1" smtClean="0"/>
              <a:t>엔드</a:t>
            </a:r>
            <a:endParaRPr lang="ko-KR" altLang="en-US" sz="4800" dirty="0"/>
          </a:p>
        </p:txBody>
      </p:sp>
      <p:sp>
        <p:nvSpPr>
          <p:cNvPr id="41" name="TextBox 40"/>
          <p:cNvSpPr txBox="1"/>
          <p:nvPr/>
        </p:nvSpPr>
        <p:spPr>
          <a:xfrm>
            <a:off x="4945503" y="4467406"/>
            <a:ext cx="2202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/>
              <a:t>백엔드</a:t>
            </a:r>
            <a:endParaRPr lang="ko-KR" altLang="en-US" sz="4800" dirty="0"/>
          </a:p>
        </p:txBody>
      </p:sp>
      <p:sp>
        <p:nvSpPr>
          <p:cNvPr id="42" name="TextBox 41"/>
          <p:cNvSpPr txBox="1"/>
          <p:nvPr/>
        </p:nvSpPr>
        <p:spPr>
          <a:xfrm>
            <a:off x="8802485" y="4469986"/>
            <a:ext cx="2202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Tool</a:t>
            </a:r>
            <a:endParaRPr lang="ko-KR" altLang="en-US" sz="4800" dirty="0"/>
          </a:p>
        </p:txBody>
      </p:sp>
      <p:sp>
        <p:nvSpPr>
          <p:cNvPr id="43" name="TextBox 42"/>
          <p:cNvSpPr txBox="1"/>
          <p:nvPr/>
        </p:nvSpPr>
        <p:spPr>
          <a:xfrm>
            <a:off x="12297949" y="4467406"/>
            <a:ext cx="2778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형상관리</a:t>
            </a:r>
            <a:endParaRPr lang="ko-KR" altLang="en-US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16215359" y="4467406"/>
            <a:ext cx="1924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배포</a:t>
            </a:r>
            <a:endParaRPr lang="ko-KR" altLang="en-US" sz="4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215359" y="7341408"/>
            <a:ext cx="1273301" cy="10589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1" y="6357046"/>
            <a:ext cx="838200" cy="831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09040" y="8696239"/>
            <a:ext cx="1685937" cy="708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4"/>
          <p:cNvGrpSpPr/>
          <p:nvPr/>
        </p:nvGrpSpPr>
        <p:grpSpPr>
          <a:xfrm>
            <a:off x="8358151" y="0"/>
            <a:ext cx="8865624" cy="10287000"/>
            <a:chOff x="0" y="0"/>
            <a:chExt cx="4816593" cy="1715591"/>
          </a:xfrm>
          <a:solidFill>
            <a:schemeClr val="bg1">
              <a:lumMod val="95000"/>
            </a:schemeClr>
          </a:solidFill>
        </p:grpSpPr>
        <p:sp>
          <p:nvSpPr>
            <p:cNvPr id="2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grpFill/>
          </p:spPr>
        </p:sp>
        <p:sp>
          <p:nvSpPr>
            <p:cNvPr id="26" name="TextBox 6"/>
            <p:cNvSpPr txBox="1"/>
            <p:nvPr/>
          </p:nvSpPr>
          <p:spPr>
            <a:xfrm>
              <a:off x="0" y="0"/>
              <a:ext cx="4816593" cy="171559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1" name="Freeform 3"/>
          <p:cNvSpPr/>
          <p:nvPr/>
        </p:nvSpPr>
        <p:spPr>
          <a:xfrm>
            <a:off x="7473690" y="7048500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7450862" y="268789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50862" y="4230580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44445" y="4319345"/>
            <a:ext cx="5711211" cy="2955738"/>
            <a:chOff x="-168131" y="441849"/>
            <a:chExt cx="7614948" cy="3940986"/>
          </a:xfrm>
        </p:grpSpPr>
        <p:sp>
          <p:nvSpPr>
            <p:cNvPr id="5" name="TextBox 5"/>
            <p:cNvSpPr txBox="1"/>
            <p:nvPr/>
          </p:nvSpPr>
          <p:spPr>
            <a:xfrm>
              <a:off x="-168131" y="441849"/>
              <a:ext cx="7446817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ko-KR" altLang="en-US" sz="3799" dirty="0" smtClean="0">
                  <a:solidFill>
                    <a:srgbClr val="718BAB"/>
                  </a:solidFill>
                  <a:latin typeface="Klein Bold"/>
                </a:rPr>
                <a:t>팀원 홍민기</a:t>
              </a:r>
              <a:endParaRPr lang="en-US" sz="3799" u="none" dirty="0">
                <a:solidFill>
                  <a:srgbClr val="718BAB"/>
                </a:solidFill>
                <a:latin typeface="Klein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05068"/>
              <a:ext cx="7446817" cy="3077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altLang="ko-KR" dirty="0">
                  <a:solidFill>
                    <a:srgbClr val="2A2E3A"/>
                  </a:solidFill>
                  <a:latin typeface="Helios"/>
                </a:rPr>
                <a:t>DB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설계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업체 등록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구매 발주서 관리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진척 검수 처리 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u="none" dirty="0" smtClean="0">
                  <a:solidFill>
                    <a:srgbClr val="2A2E3A"/>
                  </a:solidFill>
                  <a:latin typeface="Helios"/>
                </a:rPr>
                <a:t>발주 관리 파트 </a:t>
              </a:r>
              <a:r>
                <a:rPr lang="en-US" altLang="ko-KR" u="none" dirty="0" smtClean="0">
                  <a:solidFill>
                    <a:srgbClr val="2A2E3A"/>
                  </a:solidFill>
                  <a:latin typeface="Helios"/>
                </a:rPr>
                <a:t>– </a:t>
              </a:r>
              <a:r>
                <a:rPr lang="ko-KR" altLang="en-US" u="none" dirty="0" smtClean="0">
                  <a:solidFill>
                    <a:srgbClr val="2A2E3A"/>
                  </a:solidFill>
                  <a:latin typeface="Helios"/>
                </a:rPr>
                <a:t>프론트 </a:t>
              </a:r>
              <a:r>
                <a:rPr lang="ko-KR" altLang="en-US" u="none" dirty="0" err="1" smtClean="0">
                  <a:solidFill>
                    <a:srgbClr val="2A2E3A"/>
                  </a:solidFill>
                  <a:latin typeface="Helios"/>
                </a:rPr>
                <a:t>엔드</a:t>
              </a:r>
              <a:r>
                <a:rPr lang="ko-KR" altLang="en-US" u="none" dirty="0" smtClean="0">
                  <a:solidFill>
                    <a:srgbClr val="2A2E3A"/>
                  </a:solidFill>
                  <a:latin typeface="Helios"/>
                </a:rPr>
                <a:t> 작업</a:t>
              </a:r>
              <a:endParaRPr lang="en-US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245" y="-130630"/>
            <a:ext cx="8243404" cy="10417630"/>
            <a:chOff x="0" y="-38100"/>
            <a:chExt cx="2478633" cy="27474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288955"/>
            <a:ext cx="6746873" cy="3308804"/>
            <a:chOff x="0" y="-76200"/>
            <a:chExt cx="8995831" cy="441173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8995831" cy="152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dirty="0" smtClean="0">
                  <a:solidFill>
                    <a:srgbClr val="718BAB"/>
                  </a:solidFill>
                  <a:latin typeface="Klein Bold"/>
                </a:rPr>
                <a:t>TEAM</a:t>
              </a:r>
              <a:endParaRPr lang="en-US" sz="6999" dirty="0">
                <a:solidFill>
                  <a:srgbClr val="718BAB"/>
                </a:solidFill>
                <a:latin typeface="Klein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38339"/>
              <a:ext cx="7058406" cy="69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lang="en-US" sz="31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44445" y="513341"/>
            <a:ext cx="5676512" cy="3368346"/>
            <a:chOff x="-121865" y="-630625"/>
            <a:chExt cx="7568682" cy="4491126"/>
          </a:xfrm>
        </p:grpSpPr>
        <p:sp>
          <p:nvSpPr>
            <p:cNvPr id="14" name="TextBox 14"/>
            <p:cNvSpPr txBox="1"/>
            <p:nvPr/>
          </p:nvSpPr>
          <p:spPr>
            <a:xfrm>
              <a:off x="-121865" y="-630625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ko-KR" altLang="en-US" sz="3799" dirty="0" smtClean="0">
                  <a:solidFill>
                    <a:srgbClr val="718BAB"/>
                  </a:solidFill>
                  <a:latin typeface="Klein Bold"/>
                </a:rPr>
                <a:t>팀장 박</a:t>
              </a:r>
              <a:r>
                <a:rPr lang="en-US" altLang="ko-KR" sz="3799" dirty="0" smtClean="0">
                  <a:solidFill>
                    <a:srgbClr val="718BAB"/>
                  </a:solidFill>
                  <a:latin typeface="Klein Bold"/>
                </a:rPr>
                <a:t>**</a:t>
              </a:r>
              <a:endParaRPr lang="en-US" sz="3799" u="none" dirty="0">
                <a:solidFill>
                  <a:srgbClr val="718BAB"/>
                </a:solidFill>
                <a:latin typeface="Klein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67184"/>
              <a:ext cx="7446817" cy="3693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DB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설계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제품 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/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업체 등록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품목 정보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/</a:t>
              </a:r>
              <a:r>
                <a:rPr lang="ko-KR" altLang="en-US" u="none" dirty="0" smtClean="0">
                  <a:solidFill>
                    <a:srgbClr val="2A2E3A"/>
                  </a:solidFill>
                  <a:latin typeface="Helios"/>
                </a:rPr>
                <a:t>계약</a:t>
              </a:r>
              <a:r>
                <a:rPr lang="en-US" altLang="ko-KR" u="none" dirty="0" smtClean="0">
                  <a:solidFill>
                    <a:srgbClr val="2A2E3A"/>
                  </a:solidFill>
                  <a:latin typeface="Helios"/>
                </a:rPr>
                <a:t>/</a:t>
              </a:r>
              <a:r>
                <a:rPr lang="ko-KR" altLang="en-US" dirty="0">
                  <a:solidFill>
                    <a:srgbClr val="2A2E3A"/>
                  </a:solidFill>
                  <a:latin typeface="Helios"/>
                </a:rPr>
                <a:t> 조달 계획</a:t>
              </a:r>
              <a:r>
                <a:rPr lang="ko-KR" altLang="en-US" u="none" dirty="0" smtClean="0">
                  <a:solidFill>
                    <a:srgbClr val="2A2E3A"/>
                  </a:solidFill>
                  <a:latin typeface="Helios"/>
                </a:rPr>
                <a:t> 등록</a:t>
              </a:r>
              <a:endParaRPr lang="en-US" altLang="ko-KR" u="none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u="none" dirty="0" smtClean="0">
                  <a:solidFill>
                    <a:srgbClr val="2A2E3A"/>
                  </a:solidFill>
                  <a:latin typeface="Helios"/>
                </a:rPr>
                <a:t>발주 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진행 현황 관리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u="none" dirty="0" smtClean="0">
                  <a:solidFill>
                    <a:srgbClr val="2A2E3A"/>
                  </a:solidFill>
                  <a:latin typeface="Helios"/>
                </a:rPr>
                <a:t>재고 금액 현황 관리</a:t>
              </a:r>
              <a:endParaRPr lang="en-US" altLang="ko-KR" u="none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조달 관리 파트 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-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 프론트 </a:t>
              </a:r>
              <a:r>
                <a:rPr lang="ko-KR" altLang="en-US" dirty="0" err="1" smtClean="0">
                  <a:solidFill>
                    <a:srgbClr val="2A2E3A"/>
                  </a:solidFill>
                  <a:latin typeface="Helios"/>
                </a:rPr>
                <a:t>엔드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 작업 </a:t>
              </a:r>
              <a:endParaRPr lang="en-US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22" name="Group 4"/>
          <p:cNvGrpSpPr/>
          <p:nvPr/>
        </p:nvGrpSpPr>
        <p:grpSpPr>
          <a:xfrm>
            <a:off x="10344445" y="7562619"/>
            <a:ext cx="5690404" cy="2531368"/>
            <a:chOff x="0" y="0"/>
            <a:chExt cx="7587205" cy="3375156"/>
          </a:xfrm>
        </p:grpSpPr>
        <p:sp>
          <p:nvSpPr>
            <p:cNvPr id="23" name="TextBox 5"/>
            <p:cNvSpPr txBox="1"/>
            <p:nvPr/>
          </p:nvSpPr>
          <p:spPr>
            <a:xfrm>
              <a:off x="0" y="0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ko-KR" altLang="en-US" sz="3799" dirty="0" smtClean="0">
                  <a:solidFill>
                    <a:srgbClr val="718BAB"/>
                  </a:solidFill>
                  <a:latin typeface="Klein Bold"/>
                </a:rPr>
                <a:t>팀원 이</a:t>
              </a:r>
              <a:r>
                <a:rPr lang="en-US" altLang="ko-KR" sz="3799" dirty="0" smtClean="0">
                  <a:solidFill>
                    <a:srgbClr val="718BAB"/>
                  </a:solidFill>
                  <a:latin typeface="Klein Bold"/>
                </a:rPr>
                <a:t>**</a:t>
              </a:r>
              <a:endParaRPr lang="en-US" sz="3799" u="none" dirty="0">
                <a:solidFill>
                  <a:srgbClr val="718BAB"/>
                </a:solidFill>
                <a:latin typeface="Klein Bold"/>
              </a:endParaRP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140388" y="912945"/>
              <a:ext cx="7446817" cy="24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u="none" dirty="0" smtClean="0">
                  <a:solidFill>
                    <a:srgbClr val="2A2E3A"/>
                  </a:solidFill>
                  <a:latin typeface="Helios"/>
                </a:rPr>
                <a:t>입고 관리</a:t>
              </a:r>
              <a:endParaRPr lang="en-US" altLang="ko-KR" u="none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출고 관리</a:t>
              </a:r>
              <a:endParaRPr lang="en-US" altLang="ko-KR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u="none" dirty="0" smtClean="0">
                  <a:solidFill>
                    <a:srgbClr val="2A2E3A"/>
                  </a:solidFill>
                  <a:latin typeface="Helios"/>
                </a:rPr>
                <a:t>거래 명세서 발행</a:t>
              </a:r>
              <a:endParaRPr lang="en-US" altLang="ko-KR" u="none" dirty="0" smtClean="0">
                <a:solidFill>
                  <a:srgbClr val="2A2E3A"/>
                </a:solidFill>
                <a:latin typeface="Helios"/>
              </a:endParaRP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자재 관리 파트 </a:t>
              </a:r>
              <a:r>
                <a:rPr lang="en-US" altLang="ko-KR" dirty="0" smtClean="0">
                  <a:solidFill>
                    <a:srgbClr val="2A2E3A"/>
                  </a:solidFill>
                  <a:latin typeface="Helios"/>
                </a:rPr>
                <a:t>– </a:t>
              </a:r>
              <a:r>
                <a:rPr lang="ko-KR" altLang="en-US" dirty="0" err="1" smtClean="0">
                  <a:solidFill>
                    <a:srgbClr val="2A2E3A"/>
                  </a:solidFill>
                  <a:latin typeface="Helios"/>
                </a:rPr>
                <a:t>프로트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 </a:t>
              </a:r>
              <a:r>
                <a:rPr lang="ko-KR" altLang="en-US" dirty="0" err="1" smtClean="0">
                  <a:solidFill>
                    <a:srgbClr val="2A2E3A"/>
                  </a:solidFill>
                  <a:latin typeface="Helios"/>
                </a:rPr>
                <a:t>엔드</a:t>
              </a:r>
              <a:r>
                <a:rPr lang="ko-KR" altLang="en-US" dirty="0" smtClean="0">
                  <a:solidFill>
                    <a:srgbClr val="2A2E3A"/>
                  </a:solidFill>
                  <a:latin typeface="Helios"/>
                </a:rPr>
                <a:t> 작업</a:t>
              </a:r>
              <a:endParaRPr lang="en-US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4"/>
          <p:cNvGrpSpPr/>
          <p:nvPr/>
        </p:nvGrpSpPr>
        <p:grpSpPr>
          <a:xfrm>
            <a:off x="-4353" y="2400300"/>
            <a:ext cx="18292354" cy="7886699"/>
            <a:chOff x="0" y="0"/>
            <a:chExt cx="4816593" cy="1715591"/>
          </a:xfrm>
          <a:solidFill>
            <a:schemeClr val="bg1">
              <a:lumMod val="85000"/>
            </a:schemeClr>
          </a:solidFill>
        </p:grpSpPr>
        <p:sp>
          <p:nvSpPr>
            <p:cNvPr id="28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grpFill/>
          </p:spPr>
        </p:sp>
        <p:sp>
          <p:nvSpPr>
            <p:cNvPr id="29" name="TextBox 6"/>
            <p:cNvSpPr txBox="1"/>
            <p:nvPr/>
          </p:nvSpPr>
          <p:spPr>
            <a:xfrm>
              <a:off x="0" y="0"/>
              <a:ext cx="4816593" cy="171559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893615" y="566555"/>
            <a:ext cx="13049553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6999" dirty="0" smtClean="0">
                <a:solidFill>
                  <a:srgbClr val="718BAB"/>
                </a:solidFill>
                <a:latin typeface="Klein Bold"/>
              </a:rPr>
              <a:t>프로젝트 수행 절차 및 방법</a:t>
            </a:r>
            <a:endParaRPr lang="en-US" sz="6999" dirty="0">
              <a:solidFill>
                <a:srgbClr val="718BAB"/>
              </a:solidFill>
              <a:latin typeface="Klein Bold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20354"/>
              </p:ext>
            </p:extLst>
          </p:nvPr>
        </p:nvGraphicFramePr>
        <p:xfrm>
          <a:off x="33924" y="2835735"/>
          <a:ext cx="18190404" cy="712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6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578">
                  <a:extLst>
                    <a:ext uri="{9D8B030D-6E8A-4147-A177-3AD203B41FA5}">
                      <a16:colId xmlns:a16="http://schemas.microsoft.com/office/drawing/2014/main" val="1753427353"/>
                    </a:ext>
                  </a:extLst>
                </a:gridCol>
                <a:gridCol w="2021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934">
                  <a:extLst>
                    <a:ext uri="{9D8B030D-6E8A-4147-A177-3AD203B41FA5}">
                      <a16:colId xmlns:a16="http://schemas.microsoft.com/office/drawing/2014/main" val="1281789058"/>
                    </a:ext>
                  </a:extLst>
                </a:gridCol>
                <a:gridCol w="505289">
                  <a:extLst>
                    <a:ext uri="{9D8B030D-6E8A-4147-A177-3AD203B41FA5}">
                      <a16:colId xmlns:a16="http://schemas.microsoft.com/office/drawing/2014/main" val="2897523761"/>
                    </a:ext>
                  </a:extLst>
                </a:gridCol>
                <a:gridCol w="1010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578">
                  <a:extLst>
                    <a:ext uri="{9D8B030D-6E8A-4147-A177-3AD203B41FA5}">
                      <a16:colId xmlns:a16="http://schemas.microsoft.com/office/drawing/2014/main" val="1894340991"/>
                    </a:ext>
                  </a:extLst>
                </a:gridCol>
                <a:gridCol w="20211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78">
                  <a:extLst>
                    <a:ext uri="{9D8B030D-6E8A-4147-A177-3AD203B41FA5}">
                      <a16:colId xmlns:a16="http://schemas.microsoft.com/office/drawing/2014/main" val="194239641"/>
                    </a:ext>
                  </a:extLst>
                </a:gridCol>
                <a:gridCol w="1010578">
                  <a:extLst>
                    <a:ext uri="{9D8B030D-6E8A-4147-A177-3AD203B41FA5}">
                      <a16:colId xmlns:a16="http://schemas.microsoft.com/office/drawing/2014/main" val="3509925476"/>
                    </a:ext>
                  </a:extLst>
                </a:gridCol>
                <a:gridCol w="1010578">
                  <a:extLst>
                    <a:ext uri="{9D8B030D-6E8A-4147-A177-3AD203B41FA5}">
                      <a16:colId xmlns:a16="http://schemas.microsoft.com/office/drawing/2014/main" val="262810890"/>
                    </a:ext>
                  </a:extLst>
                </a:gridCol>
                <a:gridCol w="1010578">
                  <a:extLst>
                    <a:ext uri="{9D8B030D-6E8A-4147-A177-3AD203B41FA5}">
                      <a16:colId xmlns:a16="http://schemas.microsoft.com/office/drawing/2014/main" val="464791999"/>
                    </a:ext>
                  </a:extLst>
                </a:gridCol>
              </a:tblGrid>
              <a:tr h="784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7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주차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/>
                      </a:r>
                      <a:b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en-US" altLang="ko-KR" sz="1800" b="0" dirty="0" smtClean="0">
                          <a:latin typeface="+mj-ea"/>
                          <a:ea typeface="+mj-ea"/>
                        </a:rPr>
                        <a:t>4/22 ~ 4/28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주차</a:t>
                      </a: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4/29 ~ 5/5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주차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/>
                      </a:r>
                      <a:b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en-US" altLang="ko-KR" sz="1800" b="0" dirty="0" smtClean="0">
                          <a:solidFill>
                            <a:schemeClr val="lt1"/>
                          </a:solidFill>
                          <a:latin typeface="+mj-ea"/>
                          <a:ea typeface="+mj-ea"/>
                        </a:rPr>
                        <a:t>5/6</a:t>
                      </a:r>
                      <a:r>
                        <a:rPr lang="en-US" altLang="ko-KR" sz="1800" b="0" dirty="0" smtClean="0">
                          <a:latin typeface="+mj-ea"/>
                          <a:ea typeface="+mj-ea"/>
                        </a:rPr>
                        <a:t> ~ 5/12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주차</a:t>
                      </a: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5/13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~ 5/19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주차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/>
                      </a:r>
                      <a:br>
                        <a:rPr lang="en-US" altLang="ko-KR" sz="1800" b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en-US" altLang="ko-KR" sz="1800" b="0" dirty="0" smtClean="0">
                          <a:latin typeface="+mj-ea"/>
                          <a:ea typeface="+mj-ea"/>
                        </a:rPr>
                        <a:t>5/20 ~ 5/26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주차</a:t>
                      </a: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5/27 ~ 6/2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주차</a:t>
                      </a: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6/3</a:t>
                      </a:r>
                      <a:r>
                        <a:rPr lang="en-US" altLang="ko-KR" sz="1800" b="0" kern="1200" baseline="0" dirty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~ 6/9</a:t>
                      </a:r>
                      <a:endParaRPr lang="en-US" altLang="ko-KR" sz="1800" b="0" kern="1200" dirty="0" smtClean="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주차</a:t>
                      </a: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6/10 ~ 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6/14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24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요구사항 </a:t>
                      </a:r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분석</a:t>
                      </a:r>
                      <a:endParaRPr kumimoji="0" lang="en-US" altLang="ko-K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388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kumimoji="0" lang="en-US" altLang="ko-K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5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5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5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5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5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92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kumimoji="0" lang="en-US" altLang="ko-K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92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32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테스트</a:t>
                      </a:r>
                      <a:endParaRPr kumimoji="0" lang="en-US" altLang="ko-K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927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32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보고서 작성 및 발표</a:t>
                      </a:r>
                      <a:endParaRPr kumimoji="0" lang="en-US" altLang="ko-K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4070531" y="2886533"/>
            <a:ext cx="0" cy="68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82937" y="2886533"/>
            <a:ext cx="0" cy="68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116389" y="2886533"/>
            <a:ext cx="0" cy="68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134600" y="2874922"/>
            <a:ext cx="0" cy="68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153174" y="2874922"/>
            <a:ext cx="0" cy="68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71800" y="5503604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 분석 수정 보완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 승인</a:t>
            </a:r>
          </a:p>
          <a:p>
            <a:pPr algn="ctr" latinLnBrk="1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아키텍처 설정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툴 선택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UI,DB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r>
              <a:rPr lang="en-US" altLang="ko-KR" sz="1600" dirty="0" smtClean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19946" y="4212372"/>
            <a:ext cx="6028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과제 계획서 작성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업무 분석 결과 정리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 정의서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 명세서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프로세스 정의서</a:t>
            </a:r>
            <a:r>
              <a:rPr lang="en-US" altLang="ko-KR" sz="1600" dirty="0" smtClean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82200" y="675249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설계 수정 및 보완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시스템 개발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63748" y="7808327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개별 단위 테스트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 테스트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b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및 보완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78197" y="8963094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사용자 </a:t>
            </a:r>
            <a:r>
              <a:rPr lang="ko-KR" altLang="en-US" sz="1600" dirty="0" err="1" smtClean="0">
                <a:solidFill>
                  <a:schemeClr val="bg1"/>
                </a:solidFill>
                <a:latin typeface="+mn-ea"/>
              </a:rPr>
              <a:t>메뉴얼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 작성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/ </a:t>
            </a:r>
            <a:br>
              <a:rPr lang="en-US" altLang="ko-KR" sz="1600" dirty="0" smtClean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최종 보고서 작성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/</a:t>
            </a:r>
          </a:p>
          <a:p>
            <a:pPr algn="ctr" latinLnBrk="1"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발표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4175378" y="2874922"/>
            <a:ext cx="0" cy="68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204474" y="2886533"/>
            <a:ext cx="0" cy="68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90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/>
          <p:nvPr/>
        </p:nvGrpSpPr>
        <p:grpSpPr>
          <a:xfrm>
            <a:off x="0" y="1586086"/>
            <a:ext cx="18288000" cy="8700914"/>
            <a:chOff x="0" y="0"/>
            <a:chExt cx="4816593" cy="1715591"/>
          </a:xfrm>
          <a:solidFill>
            <a:schemeClr val="bg1">
              <a:lumMod val="95000"/>
            </a:schemeClr>
          </a:solidFill>
        </p:grpSpPr>
        <p:sp>
          <p:nvSpPr>
            <p:cNvPr id="8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grpFill/>
          </p:spPr>
        </p:sp>
        <p:sp>
          <p:nvSpPr>
            <p:cNvPr id="9" name="TextBox 6"/>
            <p:cNvSpPr txBox="1"/>
            <p:nvPr/>
          </p:nvSpPr>
          <p:spPr>
            <a:xfrm>
              <a:off x="0" y="0"/>
              <a:ext cx="4816593" cy="171559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31" name="TextBox 7"/>
          <p:cNvSpPr txBox="1"/>
          <p:nvPr/>
        </p:nvSpPr>
        <p:spPr>
          <a:xfrm>
            <a:off x="-796635" y="199608"/>
            <a:ext cx="13049553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6999" dirty="0" smtClean="0">
                <a:solidFill>
                  <a:srgbClr val="718BAB"/>
                </a:solidFill>
                <a:latin typeface="Klein Bold"/>
              </a:rPr>
              <a:t>프로젝트 수행 절차 및 방법</a:t>
            </a:r>
            <a:endParaRPr lang="en-US" sz="6999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484910" y="1726234"/>
            <a:ext cx="5585113" cy="58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프로젝트 협업 관리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96042"/>
            <a:ext cx="8839200" cy="656078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596042"/>
            <a:ext cx="8991600" cy="6584189"/>
          </a:xfrm>
          <a:prstGeom prst="rect">
            <a:avLst/>
          </a:prstGeom>
        </p:spPr>
      </p:pic>
      <p:sp>
        <p:nvSpPr>
          <p:cNvPr id="35" name="TextBox 14"/>
          <p:cNvSpPr txBox="1"/>
          <p:nvPr/>
        </p:nvSpPr>
        <p:spPr>
          <a:xfrm>
            <a:off x="7010400" y="9388539"/>
            <a:ext cx="5585113" cy="52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en-US" altLang="ko-KR" sz="2400" dirty="0" smtClean="0">
                <a:latin typeface="Klein Bold"/>
              </a:rPr>
              <a:t>FORK</a:t>
            </a:r>
            <a:r>
              <a:rPr lang="ko-KR" altLang="en-US" sz="2400" dirty="0" smtClean="0">
                <a:latin typeface="Klein Bold"/>
              </a:rPr>
              <a:t>를 활용한 코드 공유</a:t>
            </a:r>
            <a:r>
              <a:rPr lang="en-US" altLang="ko-KR" sz="2400" dirty="0" smtClean="0">
                <a:latin typeface="Klein Bold"/>
              </a:rPr>
              <a:t> </a:t>
            </a:r>
            <a:endParaRPr lang="en-US" sz="2400" u="none" dirty="0">
              <a:latin typeface="Klein Bold"/>
            </a:endParaRPr>
          </a:p>
        </p:txBody>
      </p:sp>
      <p:sp>
        <p:nvSpPr>
          <p:cNvPr id="12" name="Freeform 2"/>
          <p:cNvSpPr/>
          <p:nvPr/>
        </p:nvSpPr>
        <p:spPr>
          <a:xfrm>
            <a:off x="-477980" y="1586086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-893615" y="566555"/>
            <a:ext cx="13049553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6999" dirty="0">
                <a:solidFill>
                  <a:srgbClr val="718BAB"/>
                </a:solidFill>
                <a:latin typeface="Klein Bold"/>
              </a:rPr>
              <a:t>프로젝트 수행 절차 및 방법</a:t>
            </a:r>
            <a:endParaRPr lang="en-US" altLang="ko-KR" sz="6999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495004" y="1783770"/>
            <a:ext cx="5585113" cy="57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요구사항 정의서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8" name="Freeform 2"/>
          <p:cNvSpPr/>
          <p:nvPr/>
        </p:nvSpPr>
        <p:spPr>
          <a:xfrm>
            <a:off x="-477980" y="1586086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068" y="1733542"/>
            <a:ext cx="5680869" cy="7912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455" y="1733541"/>
            <a:ext cx="8107163" cy="3915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3455" y="5686911"/>
            <a:ext cx="8001000" cy="39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Group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363861"/>
              </p:ext>
            </p:extLst>
          </p:nvPr>
        </p:nvGraphicFramePr>
        <p:xfrm>
          <a:off x="3124200" y="2933700"/>
          <a:ext cx="12351546" cy="6672264"/>
        </p:xfrm>
        <a:graphic>
          <a:graphicData uri="http://schemas.openxmlformats.org/drawingml/2006/table">
            <a:tbl>
              <a:tblPr/>
              <a:tblGrid>
                <a:gridCol w="122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9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5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763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190500" algn="l" eaLnBrk="0" hangingPunct="0">
                        <a:spcBef>
                          <a:spcPct val="20000"/>
                        </a:spcBef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482600"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Supplier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190500" algn="l" eaLnBrk="0" hangingPunct="0">
                        <a:spcBef>
                          <a:spcPct val="20000"/>
                        </a:spcBef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482600"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Input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190500" algn="l" eaLnBrk="0" hangingPunct="0">
                        <a:spcBef>
                          <a:spcPct val="20000"/>
                        </a:spcBef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482600"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Process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190500" algn="l" eaLnBrk="0" hangingPunct="0">
                        <a:spcBef>
                          <a:spcPct val="20000"/>
                        </a:spcBef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482600"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Output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190500" algn="l" eaLnBrk="0" hangingPunct="0">
                        <a:spcBef>
                          <a:spcPct val="20000"/>
                        </a:spcBef>
                        <a:defRPr kumimoji="1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482600" algn="l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kumimoji="1" sz="13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Customer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9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ko-KR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594" marR="126594" marT="68574" marB="685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ko-KR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594" marR="126594" marT="68574" marB="685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594" marR="126594" marT="68574" marB="685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ko-KR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594" marR="126594" marT="68574" marB="685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594" marR="126594" marT="68574" marB="685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77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핵심 </a:t>
                      </a: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Input </a:t>
                      </a:r>
                      <a:r>
                        <a:rPr kumimoji="1" lang="ko-KR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프로세스</a:t>
                      </a:r>
                    </a:p>
                  </a:txBody>
                  <a:tcPr marL="126594" marR="126594" marT="68574" marB="685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핵심 </a:t>
                      </a: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Output </a:t>
                      </a:r>
                      <a:r>
                        <a:rPr kumimoji="1" lang="ko-KR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프로세스</a:t>
                      </a:r>
                    </a:p>
                  </a:txBody>
                  <a:tcPr marL="126594" marR="126594" marT="68574" marB="685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932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 등록 </a:t>
                      </a:r>
                      <a:r>
                        <a:rPr kumimoji="1" lang="ko-KR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프로세스</a:t>
                      </a: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6594" marR="126594" marT="68574" marB="685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구매 발주 프로세스</a:t>
                      </a:r>
                      <a:endParaRPr lang="en-US" altLang="ko-KR" sz="1500" b="1" dirty="0"/>
                    </a:p>
                  </a:txBody>
                  <a:tcPr marL="126594" marR="126594" marT="68574" marB="685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9034462" y="4002880"/>
            <a:ext cx="1669257" cy="342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500" b="1" dirty="0" smtClean="0">
                <a:latin typeface="+mn-ea"/>
              </a:rPr>
              <a:t>제품 </a:t>
            </a:r>
            <a:r>
              <a:rPr lang="ko-KR" altLang="en-US" sz="1500" b="1" dirty="0">
                <a:latin typeface="+mn-ea"/>
              </a:rPr>
              <a:t>정보 등록</a:t>
            </a:r>
            <a:endParaRPr lang="en-US" altLang="ko-KR" sz="1500" b="1" dirty="0">
              <a:latin typeface="+mn-ea"/>
            </a:endParaRPr>
          </a:p>
        </p:txBody>
      </p:sp>
      <p:sp>
        <p:nvSpPr>
          <p:cNvPr id="40" name="AutoShape 27"/>
          <p:cNvSpPr>
            <a:spLocks noChangeArrowheads="1"/>
          </p:cNvSpPr>
          <p:nvPr/>
        </p:nvSpPr>
        <p:spPr bwMode="auto">
          <a:xfrm>
            <a:off x="12773780" y="4698205"/>
            <a:ext cx="1195388" cy="400050"/>
          </a:xfrm>
          <a:prstGeom prst="roundRect">
            <a:avLst>
              <a:gd name="adj" fmla="val 43297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</a:rPr>
              <a:t>계약 관리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3193257" y="3648075"/>
            <a:ext cx="1090613" cy="2762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eaLnBrk="1" latinLnBrk="1" hangingPunct="1">
              <a:defRPr/>
            </a:pP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개발</a:t>
            </a:r>
            <a:r>
              <a:rPr lang="en-US" altLang="ko-KR" sz="1500" dirty="0">
                <a:latin typeface="+mn-ea"/>
              </a:rPr>
              <a:t>)</a:t>
            </a:r>
          </a:p>
        </p:txBody>
      </p:sp>
      <p:sp>
        <p:nvSpPr>
          <p:cNvPr id="44" name="AutoShape 27"/>
          <p:cNvSpPr>
            <a:spLocks noChangeArrowheads="1"/>
          </p:cNvSpPr>
          <p:nvPr/>
        </p:nvSpPr>
        <p:spPr bwMode="auto">
          <a:xfrm>
            <a:off x="4674394" y="3664540"/>
            <a:ext cx="1195388" cy="400050"/>
          </a:xfrm>
          <a:prstGeom prst="roundRect">
            <a:avLst>
              <a:gd name="adj" fmla="val 43297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</a:rPr>
              <a:t>제품 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</a:rPr>
              <a:t>등록</a:t>
            </a:r>
            <a:endParaRPr lang="ko-KR" altLang="en-US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Rectangle 40"/>
          <p:cNvSpPr>
            <a:spLocks noChangeArrowheads="1"/>
          </p:cNvSpPr>
          <p:nvPr/>
        </p:nvSpPr>
        <p:spPr bwMode="auto">
          <a:xfrm>
            <a:off x="14365165" y="5512592"/>
            <a:ext cx="1090613" cy="2762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eaLnBrk="1" latinLnBrk="1" hangingPunct="1">
              <a:defRPr/>
            </a:pP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협력회사</a:t>
            </a:r>
            <a:r>
              <a:rPr lang="en-US" altLang="ko-KR" sz="1500" dirty="0">
                <a:latin typeface="+mn-ea"/>
              </a:rPr>
              <a:t>)</a:t>
            </a:r>
          </a:p>
        </p:txBody>
      </p:sp>
      <p:sp>
        <p:nvSpPr>
          <p:cNvPr id="46" name="Rectangle 40"/>
          <p:cNvSpPr>
            <a:spLocks noChangeArrowheads="1"/>
          </p:cNvSpPr>
          <p:nvPr/>
        </p:nvSpPr>
        <p:spPr bwMode="auto">
          <a:xfrm>
            <a:off x="6704410" y="4753821"/>
            <a:ext cx="1669257" cy="342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500" b="1" dirty="0" smtClean="0">
                <a:latin typeface="+mn-ea"/>
              </a:rPr>
              <a:t>품목 정보 등록</a:t>
            </a:r>
            <a:endParaRPr lang="en-US" altLang="ko-KR" sz="1500" b="1" dirty="0">
              <a:latin typeface="+mn-ea"/>
            </a:endParaRPr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3193257" y="4698205"/>
            <a:ext cx="1090613" cy="2762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eaLnBrk="1" latinLnBrk="1" hangingPunct="1">
              <a:defRPr/>
            </a:pP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생산</a:t>
            </a:r>
            <a:r>
              <a:rPr lang="en-US" altLang="ko-KR" sz="1500" dirty="0">
                <a:latin typeface="+mn-ea"/>
              </a:rPr>
              <a:t>)</a:t>
            </a:r>
          </a:p>
        </p:txBody>
      </p:sp>
      <p:sp>
        <p:nvSpPr>
          <p:cNvPr id="48" name="AutoShape 27"/>
          <p:cNvSpPr>
            <a:spLocks noChangeArrowheads="1"/>
          </p:cNvSpPr>
          <p:nvPr/>
        </p:nvSpPr>
        <p:spPr bwMode="auto">
          <a:xfrm>
            <a:off x="4674394" y="4636293"/>
            <a:ext cx="1195388" cy="400050"/>
          </a:xfrm>
          <a:prstGeom prst="roundRect">
            <a:avLst>
              <a:gd name="adj" fmla="val 43297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</a:rPr>
              <a:t>생산 계획</a:t>
            </a:r>
            <a:endParaRPr lang="ko-KR" altLang="ko-KR" sz="1500" b="1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50" name="AutoShape 68"/>
          <p:cNvCxnSpPr>
            <a:cxnSpLocks noChangeShapeType="1"/>
            <a:stCxn id="57" idx="3"/>
            <a:endCxn id="73" idx="1"/>
          </p:cNvCxnSpPr>
          <p:nvPr/>
        </p:nvCxnSpPr>
        <p:spPr bwMode="auto">
          <a:xfrm flipV="1">
            <a:off x="9889400" y="5650705"/>
            <a:ext cx="2905057" cy="2661898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AutoShape 68"/>
          <p:cNvCxnSpPr>
            <a:cxnSpLocks noChangeShapeType="1"/>
            <a:stCxn id="60" idx="1"/>
            <a:endCxn id="58" idx="0"/>
          </p:cNvCxnSpPr>
          <p:nvPr/>
        </p:nvCxnSpPr>
        <p:spPr bwMode="auto">
          <a:xfrm rot="10800000" flipV="1">
            <a:off x="7809378" y="6204894"/>
            <a:ext cx="1225084" cy="857552"/>
          </a:xfrm>
          <a:prstGeom prst="bentConnector2">
            <a:avLst/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40"/>
          <p:cNvSpPr>
            <a:spLocks noChangeArrowheads="1"/>
          </p:cNvSpPr>
          <p:nvPr/>
        </p:nvSpPr>
        <p:spPr bwMode="auto">
          <a:xfrm>
            <a:off x="8220144" y="8141153"/>
            <a:ext cx="1669256" cy="342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500" b="1" dirty="0" smtClean="0">
                <a:latin typeface="+mn-ea"/>
              </a:rPr>
              <a:t>구매 발주</a:t>
            </a:r>
            <a:endParaRPr lang="en-US" altLang="ko-KR" sz="1500" b="1" dirty="0">
              <a:latin typeface="+mn-ea"/>
            </a:endParaRPr>
          </a:p>
        </p:txBody>
      </p:sp>
      <p:sp>
        <p:nvSpPr>
          <p:cNvPr id="58" name="Rectangle 40"/>
          <p:cNvSpPr>
            <a:spLocks noChangeArrowheads="1"/>
          </p:cNvSpPr>
          <p:nvPr/>
        </p:nvSpPr>
        <p:spPr bwMode="auto">
          <a:xfrm>
            <a:off x="6974749" y="7062446"/>
            <a:ext cx="1669257" cy="342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500" b="1" dirty="0" smtClean="0">
                <a:latin typeface="+mn-ea"/>
              </a:rPr>
              <a:t>조달 계획 등록</a:t>
            </a:r>
            <a:endParaRPr lang="en-US" altLang="ko-KR" sz="1500" b="1" dirty="0">
              <a:latin typeface="+mn-ea"/>
            </a:endParaRPr>
          </a:p>
        </p:txBody>
      </p:sp>
      <p:cxnSp>
        <p:nvCxnSpPr>
          <p:cNvPr id="59" name="직선 화살표 연결선 37"/>
          <p:cNvCxnSpPr>
            <a:cxnSpLocks noChangeShapeType="1"/>
            <a:stCxn id="61" idx="2"/>
          </p:cNvCxnSpPr>
          <p:nvPr/>
        </p:nvCxnSpPr>
        <p:spPr bwMode="auto">
          <a:xfrm>
            <a:off x="9830991" y="5098728"/>
            <a:ext cx="0" cy="783431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AutoShape 30"/>
          <p:cNvSpPr>
            <a:spLocks noChangeArrowheads="1"/>
          </p:cNvSpPr>
          <p:nvPr/>
        </p:nvSpPr>
        <p:spPr bwMode="auto">
          <a:xfrm>
            <a:off x="9034462" y="5903665"/>
            <a:ext cx="1669257" cy="602457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1" latinLnBrk="1" hangingPunct="1">
              <a:buFont typeface="Wingdings" pitchFamily="2" charset="2"/>
              <a:buNone/>
              <a:defRPr/>
            </a:pPr>
            <a:r>
              <a:rPr lang="ko-KR" altLang="en-US" sz="1500" b="1" dirty="0" smtClean="0">
                <a:latin typeface="+mn-ea"/>
              </a:rPr>
              <a:t>계약 완료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61" name="Rectangle 40"/>
          <p:cNvSpPr>
            <a:spLocks noChangeArrowheads="1"/>
          </p:cNvSpPr>
          <p:nvPr/>
        </p:nvSpPr>
        <p:spPr bwMode="auto">
          <a:xfrm>
            <a:off x="8995172" y="4755827"/>
            <a:ext cx="1669257" cy="342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500" b="1" dirty="0" smtClean="0">
                <a:latin typeface="+mn-ea"/>
              </a:rPr>
              <a:t>계약 등록</a:t>
            </a:r>
            <a:endParaRPr lang="en-US" altLang="ko-KR" sz="1500" b="1" dirty="0">
              <a:latin typeface="+mn-ea"/>
            </a:endParaRPr>
          </a:p>
        </p:txBody>
      </p:sp>
      <p:sp>
        <p:nvSpPr>
          <p:cNvPr id="64" name="Rectangle 40"/>
          <p:cNvSpPr>
            <a:spLocks noChangeArrowheads="1"/>
          </p:cNvSpPr>
          <p:nvPr/>
        </p:nvSpPr>
        <p:spPr bwMode="auto">
          <a:xfrm>
            <a:off x="9011806" y="5892910"/>
            <a:ext cx="431006" cy="23574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eaLnBrk="1" latinLnBrk="1" hangingPunct="1">
              <a:defRPr/>
            </a:pPr>
            <a:r>
              <a:rPr lang="en-US" altLang="ko-KR" sz="1500" dirty="0">
                <a:latin typeface="+mn-ea"/>
              </a:rPr>
              <a:t>Y</a:t>
            </a:r>
          </a:p>
        </p:txBody>
      </p:sp>
      <p:cxnSp>
        <p:nvCxnSpPr>
          <p:cNvPr id="67" name="AutoShape 68"/>
          <p:cNvCxnSpPr>
            <a:cxnSpLocks noChangeShapeType="1"/>
            <a:stCxn id="46" idx="3"/>
            <a:endCxn id="61" idx="1"/>
          </p:cNvCxnSpPr>
          <p:nvPr/>
        </p:nvCxnSpPr>
        <p:spPr bwMode="auto">
          <a:xfrm>
            <a:off x="8373667" y="4925271"/>
            <a:ext cx="621505" cy="2006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68"/>
          <p:cNvCxnSpPr>
            <a:cxnSpLocks noChangeShapeType="1"/>
            <a:stCxn id="58" idx="2"/>
            <a:endCxn id="57" idx="1"/>
          </p:cNvCxnSpPr>
          <p:nvPr/>
        </p:nvCxnSpPr>
        <p:spPr bwMode="auto">
          <a:xfrm rot="16200000" flipH="1">
            <a:off x="7561728" y="7654187"/>
            <a:ext cx="907257" cy="409575"/>
          </a:xfrm>
          <a:prstGeom prst="bentConnector2">
            <a:avLst/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AutoShape 27"/>
          <p:cNvSpPr>
            <a:spLocks noChangeArrowheads="1"/>
          </p:cNvSpPr>
          <p:nvPr/>
        </p:nvSpPr>
        <p:spPr bwMode="auto">
          <a:xfrm>
            <a:off x="12794457" y="5450680"/>
            <a:ext cx="1195388" cy="400050"/>
          </a:xfrm>
          <a:prstGeom prst="roundRect">
            <a:avLst>
              <a:gd name="adj" fmla="val 43297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</a:rPr>
              <a:t>자재 입고</a:t>
            </a:r>
          </a:p>
        </p:txBody>
      </p:sp>
      <p:cxnSp>
        <p:nvCxnSpPr>
          <p:cNvPr id="76" name="AutoShape 68"/>
          <p:cNvCxnSpPr>
            <a:cxnSpLocks noChangeShapeType="1"/>
            <a:stCxn id="48" idx="3"/>
            <a:endCxn id="46" idx="1"/>
          </p:cNvCxnSpPr>
          <p:nvPr/>
        </p:nvCxnSpPr>
        <p:spPr bwMode="auto">
          <a:xfrm>
            <a:off x="5869782" y="4836318"/>
            <a:ext cx="834628" cy="88953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40"/>
          <p:cNvSpPr>
            <a:spLocks noChangeArrowheads="1"/>
          </p:cNvSpPr>
          <p:nvPr/>
        </p:nvSpPr>
        <p:spPr bwMode="auto">
          <a:xfrm>
            <a:off x="7033569" y="5177042"/>
            <a:ext cx="1102518" cy="49291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eaLnBrk="1" latinLnBrk="1" hangingPunct="1">
              <a:defRPr/>
            </a:pPr>
            <a:endParaRPr lang="en-US" altLang="ko-KR" sz="1500" dirty="0">
              <a:latin typeface="+mn-ea"/>
            </a:endParaRPr>
          </a:p>
        </p:txBody>
      </p:sp>
      <p:sp>
        <p:nvSpPr>
          <p:cNvPr id="62" name="Rectangle 40"/>
          <p:cNvSpPr>
            <a:spLocks noChangeArrowheads="1"/>
          </p:cNvSpPr>
          <p:nvPr/>
        </p:nvSpPr>
        <p:spPr bwMode="auto">
          <a:xfrm>
            <a:off x="9034461" y="3567715"/>
            <a:ext cx="1669257" cy="342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500" b="1" dirty="0" smtClean="0">
                <a:latin typeface="+mn-ea"/>
              </a:rPr>
              <a:t>업체 </a:t>
            </a:r>
            <a:r>
              <a:rPr lang="ko-KR" altLang="en-US" sz="1500" b="1" dirty="0">
                <a:latin typeface="+mn-ea"/>
              </a:rPr>
              <a:t>정보 등록</a:t>
            </a:r>
            <a:endParaRPr lang="en-US" altLang="ko-KR" sz="1500" b="1" dirty="0">
              <a:latin typeface="+mn-ea"/>
            </a:endParaRPr>
          </a:p>
        </p:txBody>
      </p:sp>
      <p:cxnSp>
        <p:nvCxnSpPr>
          <p:cNvPr id="69" name="AutoShape 68"/>
          <p:cNvCxnSpPr>
            <a:cxnSpLocks noChangeShapeType="1"/>
            <a:stCxn id="44" idx="3"/>
          </p:cNvCxnSpPr>
          <p:nvPr/>
        </p:nvCxnSpPr>
        <p:spPr bwMode="auto">
          <a:xfrm flipV="1">
            <a:off x="5869782" y="3697374"/>
            <a:ext cx="3125390" cy="167191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AutoShape 68"/>
          <p:cNvCxnSpPr>
            <a:cxnSpLocks noChangeShapeType="1"/>
          </p:cNvCxnSpPr>
          <p:nvPr/>
        </p:nvCxnSpPr>
        <p:spPr bwMode="auto">
          <a:xfrm>
            <a:off x="7307066" y="3849166"/>
            <a:ext cx="1609728" cy="227262"/>
          </a:xfrm>
          <a:prstGeom prst="bentConnector3">
            <a:avLst>
              <a:gd name="adj1" fmla="val 7802"/>
            </a:avLst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AutoShape 68"/>
          <p:cNvCxnSpPr>
            <a:cxnSpLocks noChangeShapeType="1"/>
          </p:cNvCxnSpPr>
          <p:nvPr/>
        </p:nvCxnSpPr>
        <p:spPr bwMode="auto">
          <a:xfrm rot="10800000" flipV="1">
            <a:off x="8373668" y="4166474"/>
            <a:ext cx="660797" cy="613472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직선 화살표 연결선 41"/>
          <p:cNvCxnSpPr>
            <a:cxnSpLocks noChangeShapeType="1"/>
          </p:cNvCxnSpPr>
          <p:nvPr/>
        </p:nvCxnSpPr>
        <p:spPr bwMode="auto">
          <a:xfrm rot="-60000" flipH="1">
            <a:off x="13434675" y="5892910"/>
            <a:ext cx="2920" cy="467888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AutoShape 27"/>
          <p:cNvSpPr>
            <a:spLocks noChangeArrowheads="1"/>
          </p:cNvSpPr>
          <p:nvPr/>
        </p:nvSpPr>
        <p:spPr bwMode="auto">
          <a:xfrm>
            <a:off x="12794457" y="6384831"/>
            <a:ext cx="1195388" cy="400050"/>
          </a:xfrm>
          <a:prstGeom prst="roundRect">
            <a:avLst>
              <a:gd name="adj" fmla="val 43297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+mn-ea"/>
              </a:rPr>
              <a:t>자재 </a:t>
            </a:r>
            <a:r>
              <a:rPr lang="ko-KR" altLang="en-US" sz="1500" b="1" dirty="0" smtClean="0">
                <a:solidFill>
                  <a:srgbClr val="000000"/>
                </a:solidFill>
                <a:latin typeface="+mn-ea"/>
              </a:rPr>
              <a:t>출고</a:t>
            </a:r>
            <a:endParaRPr lang="ko-KR" altLang="en-US" sz="1500" b="1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97" name="직선 화살표 연결선 41"/>
          <p:cNvCxnSpPr>
            <a:cxnSpLocks noChangeShapeType="1"/>
            <a:stCxn id="61" idx="3"/>
          </p:cNvCxnSpPr>
          <p:nvPr/>
        </p:nvCxnSpPr>
        <p:spPr bwMode="auto">
          <a:xfrm flipV="1">
            <a:off x="10664429" y="4925271"/>
            <a:ext cx="2070058" cy="2006"/>
          </a:xfrm>
          <a:prstGeom prst="straightConnector1">
            <a:avLst/>
          </a:prstGeom>
          <a:noFill/>
          <a:ln w="63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직선 화살표 연결선 206"/>
          <p:cNvCxnSpPr/>
          <p:nvPr/>
        </p:nvCxnSpPr>
        <p:spPr>
          <a:xfrm rot="60000" flipH="1">
            <a:off x="10664555" y="4823285"/>
            <a:ext cx="1035028" cy="23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 flipV="1">
            <a:off x="11699458" y="3739165"/>
            <a:ext cx="0" cy="1097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 flipH="1">
            <a:off x="10743007" y="3736180"/>
            <a:ext cx="956451" cy="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4"/>
          <p:cNvSpPr txBox="1"/>
          <p:nvPr/>
        </p:nvSpPr>
        <p:spPr>
          <a:xfrm>
            <a:off x="495004" y="1783770"/>
            <a:ext cx="5585113" cy="57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ko-KR" altLang="en-US" sz="3799" dirty="0" smtClean="0">
                <a:solidFill>
                  <a:srgbClr val="718BAB"/>
                </a:solidFill>
                <a:latin typeface="Klein Bold"/>
              </a:rPr>
              <a:t>프로세스 흐름도</a:t>
            </a:r>
            <a:endParaRPr lang="en-US" sz="3799" u="none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36" name="Freeform 2"/>
          <p:cNvSpPr/>
          <p:nvPr/>
        </p:nvSpPr>
        <p:spPr>
          <a:xfrm>
            <a:off x="-477980" y="1586086"/>
            <a:ext cx="817720" cy="822310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7"/>
          <p:cNvSpPr txBox="1"/>
          <p:nvPr/>
        </p:nvSpPr>
        <p:spPr>
          <a:xfrm>
            <a:off x="-789710" y="197980"/>
            <a:ext cx="13049553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ko-KR" altLang="en-US" sz="6999" dirty="0" smtClean="0">
                <a:solidFill>
                  <a:srgbClr val="718BAB"/>
                </a:solidFill>
                <a:latin typeface="Klein Bold"/>
              </a:rPr>
              <a:t>프로젝트 수행 절차 및 방법</a:t>
            </a:r>
            <a:endParaRPr lang="en-US" sz="6999" dirty="0">
              <a:solidFill>
                <a:srgbClr val="718BAB"/>
              </a:solidFill>
              <a:latin typeface="Klein Bold"/>
            </a:endParaRPr>
          </a:p>
        </p:txBody>
      </p:sp>
    </p:spTree>
    <p:extLst>
      <p:ext uri="{BB962C8B-B14F-4D97-AF65-F5344CB8AC3E}">
        <p14:creationId xmlns:p14="http://schemas.microsoft.com/office/powerpoint/2010/main" val="11322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781</Words>
  <Application>Microsoft Office PowerPoint</Application>
  <PresentationFormat>사용자 지정</PresentationFormat>
  <Paragraphs>248</Paragraphs>
  <Slides>34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Calibri</vt:lpstr>
      <vt:lpstr>Wingdings</vt:lpstr>
      <vt:lpstr>맑은 고딕</vt:lpstr>
      <vt:lpstr>Helios Bold</vt:lpstr>
      <vt:lpstr>Arial</vt:lpstr>
      <vt:lpstr>Helios</vt:lpstr>
      <vt:lpstr>Klein Bold</vt:lpstr>
      <vt:lpstr>Office Theme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Pastel Minimalist Thesis Defense Presentation</dc:title>
  <dc:creator>mit</dc:creator>
  <cp:lastModifiedBy>mit</cp:lastModifiedBy>
  <cp:revision>173</cp:revision>
  <cp:lastPrinted>2024-06-14T01:45:13Z</cp:lastPrinted>
  <dcterms:created xsi:type="dcterms:W3CDTF">2006-08-16T00:00:00Z</dcterms:created>
  <dcterms:modified xsi:type="dcterms:W3CDTF">2024-06-17T02:16:22Z</dcterms:modified>
  <dc:identifier>DAGDS7RUmQM</dc:identifier>
</cp:coreProperties>
</file>